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756" r:id="rId1"/>
  </p:sldMasterIdLst>
  <p:notesMasterIdLst>
    <p:notesMasterId r:id="rId40"/>
  </p:notesMasterIdLst>
  <p:sldIdLst>
    <p:sldId id="256" r:id="rId2"/>
    <p:sldId id="431" r:id="rId3"/>
    <p:sldId id="432" r:id="rId4"/>
    <p:sldId id="466" r:id="rId5"/>
    <p:sldId id="399" r:id="rId6"/>
    <p:sldId id="437" r:id="rId7"/>
    <p:sldId id="465" r:id="rId8"/>
    <p:sldId id="441" r:id="rId9"/>
    <p:sldId id="400" r:id="rId10"/>
    <p:sldId id="460" r:id="rId11"/>
    <p:sldId id="442" r:id="rId12"/>
    <p:sldId id="392" r:id="rId13"/>
    <p:sldId id="444" r:id="rId14"/>
    <p:sldId id="445" r:id="rId15"/>
    <p:sldId id="446" r:id="rId16"/>
    <p:sldId id="447" r:id="rId17"/>
    <p:sldId id="449" r:id="rId18"/>
    <p:sldId id="450" r:id="rId19"/>
    <p:sldId id="396" r:id="rId20"/>
    <p:sldId id="398" r:id="rId21"/>
    <p:sldId id="401" r:id="rId22"/>
    <p:sldId id="402" r:id="rId23"/>
    <p:sldId id="461" r:id="rId24"/>
    <p:sldId id="462" r:id="rId25"/>
    <p:sldId id="463" r:id="rId26"/>
    <p:sldId id="464" r:id="rId27"/>
    <p:sldId id="403" r:id="rId28"/>
    <p:sldId id="397" r:id="rId29"/>
    <p:sldId id="418" r:id="rId30"/>
    <p:sldId id="419" r:id="rId31"/>
    <p:sldId id="420" r:id="rId32"/>
    <p:sldId id="421" r:id="rId33"/>
    <p:sldId id="422" r:id="rId34"/>
    <p:sldId id="385" r:id="rId35"/>
    <p:sldId id="452" r:id="rId36"/>
    <p:sldId id="457" r:id="rId37"/>
    <p:sldId id="456" r:id="rId38"/>
    <p:sldId id="263" r:id="rId3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002346"/>
    <a:srgbClr val="183962"/>
    <a:srgbClr val="00009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717" autoAdjust="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2223AF-D541-4841-A24A-E499A55E9F16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1600FB-DD6E-4811-9704-EBC51B7525F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406670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1600FB-DD6E-4811-9704-EBC51B7525FA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69766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1600FB-DD6E-4811-9704-EBC51B7525FA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08943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6323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alt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609B59C-1C63-412D-9AF4-ECD7ECDE0CFE}" type="slidenum">
              <a:rPr lang="ru-RU" smtClean="0"/>
              <a:pPr>
                <a:defRPr/>
              </a:pPr>
              <a:t>23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804480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1600FB-DD6E-4811-9704-EBC51B7525FA}" type="slidenum">
              <a:rPr lang="ru-RU" smtClean="0"/>
              <a:pPr/>
              <a:t>37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1600FB-DD6E-4811-9704-EBC51B7525FA}" type="slidenum">
              <a:rPr lang="ru-RU" smtClean="0"/>
              <a:pPr/>
              <a:t>38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447300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Титульный слайд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 userDrawn="1"/>
        </p:nvSpPr>
        <p:spPr>
          <a:xfrm>
            <a:off x="0" y="6715125"/>
            <a:ext cx="9144000" cy="142875"/>
          </a:xfrm>
          <a:prstGeom prst="rect">
            <a:avLst/>
          </a:prstGeom>
          <a:solidFill>
            <a:srgbClr val="D46C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383275" y="162635"/>
            <a:ext cx="8474122" cy="970128"/>
          </a:xfrm>
        </p:spPr>
        <p:txBody>
          <a:bodyPr/>
          <a:lstStyle>
            <a:lvl1pPr>
              <a:defRPr sz="3600" b="1" cap="all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Текст 2"/>
          <p:cNvSpPr>
            <a:spLocks noGrp="1"/>
          </p:cNvSpPr>
          <p:nvPr>
            <p:ph type="body" idx="1"/>
          </p:nvPr>
        </p:nvSpPr>
        <p:spPr>
          <a:xfrm>
            <a:off x="375313" y="1201002"/>
            <a:ext cx="8509380" cy="859809"/>
          </a:xfrm>
        </p:spPr>
        <p:txBody>
          <a:bodyPr/>
          <a:lstStyle>
            <a:lvl1pPr marL="0" indent="0">
              <a:buNone/>
              <a:defRPr sz="2600" i="0">
                <a:solidFill>
                  <a:schemeClr val="bg2">
                    <a:lumMod val="20000"/>
                    <a:lumOff val="8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</p:txBody>
      </p:sp>
    </p:spTree>
    <p:extLst>
      <p:ext uri="{BB962C8B-B14F-4D97-AF65-F5344CB8AC3E}">
        <p14:creationId xmlns="" xmlns:p14="http://schemas.microsoft.com/office/powerpoint/2010/main" val="41952428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  <p:sldLayoutId id="2147483768" r:id="rId12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260648"/>
            <a:ext cx="8892480" cy="3384375"/>
          </a:xfrm>
        </p:spPr>
        <p:txBody>
          <a:bodyPr>
            <a:normAutofit fontScale="90000"/>
          </a:bodyPr>
          <a:lstStyle/>
          <a:p>
            <a:r>
              <a:rPr lang="ru-RU" sz="3100" dirty="0" smtClean="0"/>
              <a:t>Участие в Межрегиональном обучающем семинаре </a:t>
            </a: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b="1" dirty="0" smtClean="0"/>
              <a:t>"Разработка и внедрение методики противодействия идеологии экстремизма в воспитательную работу со студентами вузов»  </a:t>
            </a:r>
            <a:r>
              <a:rPr lang="ru-RU" sz="2200" b="1" dirty="0" smtClean="0">
                <a:solidFill>
                  <a:srgbClr val="FFFF00"/>
                </a:solidFill>
              </a:rPr>
              <a:t>Саранск,16-18 февраля 2017</a:t>
            </a:r>
            <a:endParaRPr lang="ru-RU" sz="2200" b="1" dirty="0">
              <a:solidFill>
                <a:srgbClr val="FFFF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200" y="4221088"/>
            <a:ext cx="8291264" cy="2376264"/>
          </a:xfrm>
        </p:spPr>
        <p:txBody>
          <a:bodyPr>
            <a:normAutofit/>
          </a:bodyPr>
          <a:lstStyle/>
          <a:p>
            <a:pPr algn="ctr"/>
            <a:endParaRPr lang="ru-RU" i="1" dirty="0">
              <a:solidFill>
                <a:srgbClr val="183962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D:\МАРКЕТИНГ РГРТУ\логотип фото\RGRTU_log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60568" y="620688"/>
            <a:ext cx="2083432" cy="23042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Rectorat-5\Desktop\seminar17_avilk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573016"/>
            <a:ext cx="3564396" cy="2376264"/>
          </a:xfrm>
          <a:prstGeom prst="rect">
            <a:avLst/>
          </a:prstGeom>
          <a:noFill/>
        </p:spPr>
      </p:pic>
      <p:sp>
        <p:nvSpPr>
          <p:cNvPr id="6" name="Содержимое 2"/>
          <p:cNvSpPr txBox="1">
            <a:spLocks/>
          </p:cNvSpPr>
          <p:nvPr/>
        </p:nvSpPr>
        <p:spPr>
          <a:xfrm>
            <a:off x="4211960" y="3717032"/>
            <a:ext cx="4752528" cy="2857504"/>
          </a:xfrm>
          <a:prstGeom prst="rect">
            <a:avLst/>
          </a:prstGeom>
        </p:spPr>
        <p:txBody>
          <a:bodyPr vert="horz">
            <a:normAutofit fontScale="70000" lnSpcReduction="20000"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Char char="•"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Участие в нем приняли специалисты из 17 вузов России, в том числе представители РГРТУ:</a:t>
            </a: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Char char="•"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- </a:t>
            </a:r>
            <a:r>
              <a:rPr kumimoji="0" lang="ru-RU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Авилкина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Светлана Викторовна, помощник ректора по связям с общественностью;</a:t>
            </a: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Char char="•"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- </a:t>
            </a:r>
            <a:r>
              <a:rPr kumimoji="0" lang="ru-RU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Лисина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Екатерина Александровна, психолог РГРТУ.</a:t>
            </a: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Char char="•"/>
              <a:tabLst/>
              <a:defRPr/>
            </a:pP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476672"/>
            <a:ext cx="8856984" cy="3147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760" lvl="0" indent="-256032">
              <a:spcBef>
                <a:spcPts val="300"/>
              </a:spcBef>
              <a:buClr>
                <a:schemeClr val="accent3"/>
              </a:buClr>
              <a:buFont typeface="Georgia"/>
              <a:buChar char="•"/>
              <a:defRPr/>
            </a:pPr>
            <a:r>
              <a:rPr lang="ru-RU" sz="2800" dirty="0" smtClean="0">
                <a:solidFill>
                  <a:srgbClr val="C00000"/>
                </a:solidFill>
              </a:rPr>
              <a:t>С 16 по 19 февраля 2017 года прошел межрегиональный обучающий семинар «Разработка и внедрение методики противодействия идеологии экстремизма в воспитательную работу со студентами вузов» </a:t>
            </a:r>
          </a:p>
          <a:p>
            <a:pPr marL="365760" lvl="0" indent="-256032">
              <a:spcBef>
                <a:spcPts val="300"/>
              </a:spcBef>
              <a:buClr>
                <a:schemeClr val="accent3"/>
              </a:buClr>
              <a:defRPr/>
            </a:pPr>
            <a:r>
              <a:rPr lang="ru-RU" sz="2800" b="1" dirty="0" smtClean="0">
                <a:solidFill>
                  <a:srgbClr val="C00000"/>
                </a:solidFill>
              </a:rPr>
              <a:t> на базе Мордовского государственного университета имени Н.П.Огарёва.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D:\Temp\7zOCDB6D838\Без имени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80528" y="908720"/>
            <a:ext cx="7796837" cy="484941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88024" y="923480"/>
            <a:ext cx="4186808" cy="4051920"/>
          </a:xfrm>
        </p:spPr>
        <p:txBody>
          <a:bodyPr>
            <a:normAutofit fontScale="90000"/>
          </a:bodyPr>
          <a:lstStyle/>
          <a:p>
            <a:pPr algn="r"/>
            <a:r>
              <a:rPr lang="ru-RU" sz="2400" b="1" dirty="0"/>
              <a:t>Россия уже давно на переднем </a:t>
            </a:r>
            <a:r>
              <a:rPr lang="en-US" sz="2400" b="1" dirty="0"/>
              <a:t/>
            </a:r>
            <a:br>
              <a:rPr lang="en-US" sz="2400" b="1" dirty="0"/>
            </a:br>
            <a:r>
              <a:rPr lang="ru-RU" sz="2400" b="1" dirty="0"/>
              <a:t>рубеже борьбы с террором.</a:t>
            </a:r>
            <a:r>
              <a:rPr lang="en-US" sz="2400" b="1" dirty="0"/>
              <a:t/>
            </a:r>
            <a:br>
              <a:rPr lang="en-US" sz="2400" b="1" dirty="0"/>
            </a:br>
            <a:r>
              <a:rPr lang="ru-RU" sz="2400" b="1" dirty="0"/>
              <a:t>Это борьба за свободу,</a:t>
            </a:r>
            <a:r>
              <a:rPr lang="en-US" sz="2400" b="1" dirty="0"/>
              <a:t/>
            </a:r>
            <a:br>
              <a:rPr lang="en-US" sz="2400" b="1" dirty="0"/>
            </a:br>
            <a:r>
              <a:rPr lang="ru-RU" sz="2400" b="1" dirty="0"/>
              <a:t> правду и справедливость,</a:t>
            </a:r>
            <a:r>
              <a:rPr lang="en-US" sz="2400" b="1" dirty="0"/>
              <a:t/>
            </a:r>
            <a:br>
              <a:rPr lang="en-US" sz="2400" b="1" dirty="0"/>
            </a:br>
            <a:r>
              <a:rPr lang="ru-RU" sz="2400" b="1" dirty="0"/>
              <a:t> за жизнь людей и </a:t>
            </a:r>
            <a:r>
              <a:rPr lang="en-US" sz="2400" b="1" dirty="0"/>
              <a:t/>
            </a:r>
            <a:br>
              <a:rPr lang="en-US" sz="2400" b="1" dirty="0"/>
            </a:br>
            <a:r>
              <a:rPr lang="ru-RU" sz="2400" b="1" dirty="0"/>
              <a:t>будущее всей цивилизации</a:t>
            </a:r>
            <a:r>
              <a:rPr lang="ru-RU" sz="2400" b="1" dirty="0" smtClean="0"/>
              <a:t>.</a:t>
            </a:r>
            <a:br>
              <a:rPr lang="ru-RU" sz="2400" b="1" dirty="0" smtClean="0"/>
            </a:br>
            <a:r>
              <a:rPr lang="en-US" sz="2400" b="1" dirty="0"/>
              <a:t/>
            </a:r>
            <a:br>
              <a:rPr lang="en-US" sz="2400" b="1" dirty="0"/>
            </a:br>
            <a:r>
              <a:rPr lang="ru-RU" sz="1600" b="1" i="1" dirty="0"/>
              <a:t>В.</a:t>
            </a:r>
            <a:r>
              <a:rPr lang="en-US" sz="1600" b="1" i="1" dirty="0"/>
              <a:t> </a:t>
            </a:r>
            <a:r>
              <a:rPr lang="ru-RU" sz="1600" b="1" i="1" dirty="0"/>
              <a:t>В.</a:t>
            </a:r>
            <a:r>
              <a:rPr lang="en-US" sz="1600" b="1" i="1" dirty="0"/>
              <a:t> </a:t>
            </a:r>
            <a:r>
              <a:rPr lang="ru-RU" sz="1600" b="1" i="1" dirty="0"/>
              <a:t>Путин</a:t>
            </a:r>
            <a:r>
              <a:rPr lang="en-US" sz="1600" b="1" dirty="0"/>
              <a:t/>
            </a:r>
            <a:br>
              <a:rPr lang="en-US" sz="1600" b="1" dirty="0"/>
            </a:br>
            <a:r>
              <a:rPr lang="ru-RU" sz="1600" b="1" i="1" dirty="0"/>
              <a:t>Послание Президента </a:t>
            </a:r>
            <a:r>
              <a:rPr lang="en-US" sz="1600" b="1" i="1" dirty="0"/>
              <a:t/>
            </a:r>
            <a:br>
              <a:rPr lang="en-US" sz="1600" b="1" i="1" dirty="0"/>
            </a:br>
            <a:r>
              <a:rPr lang="ru-RU" sz="1600" b="1" i="1" dirty="0"/>
              <a:t>Федеральному Собранию на 2016 год </a:t>
            </a:r>
            <a:r>
              <a:rPr lang="ru-RU" sz="1800" i="1" dirty="0"/>
              <a:t/>
            </a:r>
            <a:br>
              <a:rPr lang="ru-RU" sz="1800" i="1" dirty="0"/>
            </a:br>
            <a:endParaRPr lang="ru-RU" sz="1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>
              <a:buNone/>
            </a:pPr>
            <a:r>
              <a:rPr lang="ru-RU" sz="2000" i="1" dirty="0"/>
              <a:t>. </a:t>
            </a:r>
          </a:p>
        </p:txBody>
      </p:sp>
    </p:spTree>
    <p:extLst>
      <p:ext uri="{BB962C8B-B14F-4D97-AF65-F5344CB8AC3E}">
        <p14:creationId xmlns="" xmlns:p14="http://schemas.microsoft.com/office/powerpoint/2010/main" val="12148905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_s392201"/>
          <p:cNvSpPr>
            <a:spLocks noChangeArrowheads="1" noTextEdit="1"/>
          </p:cNvSpPr>
          <p:nvPr/>
        </p:nvSpPr>
        <p:spPr bwMode="auto">
          <a:xfrm>
            <a:off x="1078992" y="1901952"/>
            <a:ext cx="3136392" cy="2880360"/>
          </a:xfrm>
          <a:custGeom>
            <a:avLst/>
            <a:gdLst>
              <a:gd name="T0" fmla="*/ 27151681 w 21600"/>
              <a:gd name="T1" fmla="*/ 0 h 21600"/>
              <a:gd name="T2" fmla="*/ 0 w 21600"/>
              <a:gd name="T3" fmla="*/ 0 h 21600"/>
              <a:gd name="T4" fmla="*/ 0 w 21600"/>
              <a:gd name="T5" fmla="*/ 23188449 h 21600"/>
              <a:gd name="T6" fmla="*/ 0 w 21600"/>
              <a:gd name="T7" fmla="*/ 23188449 h 21600"/>
              <a:gd name="T8" fmla="*/ 27151681 w 21600"/>
              <a:gd name="T9" fmla="*/ 23188449 h 21600"/>
              <a:gd name="T10" fmla="*/ 27151681 w 21600"/>
              <a:gd name="T11" fmla="*/ 23188449 h 21600"/>
              <a:gd name="T12" fmla="*/ 27151681 w 21600"/>
              <a:gd name="T13" fmla="*/ 23188449 h 21600"/>
              <a:gd name="T14" fmla="*/ 27151681 w 21600"/>
              <a:gd name="T15" fmla="*/ 0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59 w 21600"/>
              <a:gd name="T25" fmla="*/ 3159 h 21600"/>
              <a:gd name="T26" fmla="*/ 18441 w 21600"/>
              <a:gd name="T27" fmla="*/ 18441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lIns="0" tIns="0" rIns="0" bIns="0"/>
          <a:lstStyle/>
          <a:p>
            <a:pPr>
              <a:defRPr/>
            </a:pPr>
            <a:endParaRPr lang="ru-RU"/>
          </a:p>
        </p:txBody>
      </p:sp>
      <p:sp>
        <p:nvSpPr>
          <p:cNvPr id="15" name="_s392199"/>
          <p:cNvSpPr>
            <a:spLocks noChangeArrowheads="1" noTextEdit="1"/>
          </p:cNvSpPr>
          <p:nvPr/>
        </p:nvSpPr>
        <p:spPr bwMode="auto">
          <a:xfrm>
            <a:off x="329184" y="1243584"/>
            <a:ext cx="4626864" cy="4169664"/>
          </a:xfrm>
          <a:custGeom>
            <a:avLst/>
            <a:gdLst>
              <a:gd name="T0" fmla="*/ 414038895 w 21600"/>
              <a:gd name="T1" fmla="*/ 0 h 21600"/>
              <a:gd name="T2" fmla="*/ 137589858 w 21600"/>
              <a:gd name="T3" fmla="*/ 117470294 h 21600"/>
              <a:gd name="T4" fmla="*/ 0 w 21600"/>
              <a:gd name="T5" fmla="*/ 353538854 h 21600"/>
              <a:gd name="T6" fmla="*/ 137589858 w 21600"/>
              <a:gd name="T7" fmla="*/ 471009148 h 21600"/>
              <a:gd name="T8" fmla="*/ 414038895 w 21600"/>
              <a:gd name="T9" fmla="*/ 588468507 h 21600"/>
              <a:gd name="T10" fmla="*/ 552897967 w 21600"/>
              <a:gd name="T11" fmla="*/ 471009148 h 21600"/>
              <a:gd name="T12" fmla="*/ 690487825 w 21600"/>
              <a:gd name="T13" fmla="*/ 353538854 h 21600"/>
              <a:gd name="T14" fmla="*/ 552897967 w 21600"/>
              <a:gd name="T15" fmla="*/ 117470294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7 w 21600"/>
              <a:gd name="T25" fmla="*/ 3167 h 21600"/>
              <a:gd name="T26" fmla="*/ 18433 w 21600"/>
              <a:gd name="T27" fmla="*/ 18433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3600" y="10800"/>
                </a:moveTo>
                <a:cubicBezTo>
                  <a:pt x="3600" y="14776"/>
                  <a:pt x="6824" y="18000"/>
                  <a:pt x="10800" y="18000"/>
                </a:cubicBezTo>
                <a:cubicBezTo>
                  <a:pt x="14776" y="18000"/>
                  <a:pt x="18000" y="14776"/>
                  <a:pt x="18000" y="10800"/>
                </a:cubicBezTo>
                <a:cubicBezTo>
                  <a:pt x="18000" y="6824"/>
                  <a:pt x="14776" y="3600"/>
                  <a:pt x="10800" y="3600"/>
                </a:cubicBezTo>
                <a:cubicBezTo>
                  <a:pt x="6824" y="3600"/>
                  <a:pt x="3600" y="6824"/>
                  <a:pt x="3600" y="10800"/>
                </a:cubicBezTo>
                <a:close/>
              </a:path>
            </a:pathLst>
          </a:custGeom>
          <a:solidFill>
            <a:srgbClr val="FF6600"/>
          </a:solidFill>
          <a:ln w="9525">
            <a:solidFill>
              <a:schemeClr val="tx1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lIns="0" tIns="0" rIns="0" bIns="0"/>
          <a:lstStyle/>
          <a:p>
            <a:pPr>
              <a:defRPr/>
            </a:pPr>
            <a:endParaRPr lang="ru-RU"/>
          </a:p>
        </p:txBody>
      </p:sp>
      <p:sp>
        <p:nvSpPr>
          <p:cNvPr id="1536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71488" y="295275"/>
            <a:ext cx="8153400" cy="506413"/>
          </a:xfrm>
        </p:spPr>
        <p:txBody>
          <a:bodyPr anchor="b">
            <a:normAutofit fontScale="90000"/>
          </a:bodyPr>
          <a:lstStyle/>
          <a:p>
            <a:pPr algn="ctr" eaLnBrk="1" hangingPunct="1"/>
            <a:r>
              <a:rPr lang="ru-RU" sz="3200" smtClean="0">
                <a:solidFill>
                  <a:srgbClr val="FFC000"/>
                </a:solidFill>
                <a:latin typeface="Arial" charset="0"/>
                <a:cs typeface="Arial" charset="0"/>
              </a:rPr>
              <a:t>Структура понятий</a:t>
            </a:r>
          </a:p>
        </p:txBody>
      </p:sp>
      <p:sp>
        <p:nvSpPr>
          <p:cNvPr id="17417" name="_s392203"/>
          <p:cNvSpPr>
            <a:spLocks noChangeArrowheads="1" noTextEdit="1"/>
          </p:cNvSpPr>
          <p:nvPr/>
        </p:nvSpPr>
        <p:spPr bwMode="auto">
          <a:xfrm>
            <a:off x="1821688" y="2584196"/>
            <a:ext cx="1581912" cy="1490472"/>
          </a:xfrm>
          <a:prstGeom prst="ellipse">
            <a:avLst/>
          </a:prstGeom>
          <a:solidFill>
            <a:srgbClr val="800000"/>
          </a:solidFill>
          <a:ln w="9525">
            <a:solidFill>
              <a:schemeClr val="tx1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lIns="0" tIns="0" rIns="0" bIns="0"/>
          <a:lstStyle/>
          <a:p>
            <a:pPr>
              <a:defRPr/>
            </a:pPr>
            <a:endParaRPr lang="ru-RU"/>
          </a:p>
        </p:txBody>
      </p:sp>
      <p:sp>
        <p:nvSpPr>
          <p:cNvPr id="15372" name="Line 10"/>
          <p:cNvSpPr>
            <a:spLocks noChangeShapeType="1"/>
          </p:cNvSpPr>
          <p:nvPr/>
        </p:nvSpPr>
        <p:spPr bwMode="auto">
          <a:xfrm>
            <a:off x="600075" y="882650"/>
            <a:ext cx="7440613" cy="3175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5068888" y="3065463"/>
            <a:ext cx="36639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solidFill>
                  <a:srgbClr val="FFC000"/>
                </a:solidFill>
              </a:rPr>
              <a:t>Радикализм (8-9 % населения)</a:t>
            </a:r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4951413" y="2303463"/>
            <a:ext cx="37766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solidFill>
                  <a:srgbClr val="FFC000"/>
                </a:solidFill>
              </a:rPr>
              <a:t>Экстремизм (0,08 % населения)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5408613" y="1563688"/>
            <a:ext cx="25463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>
                <a:solidFill>
                  <a:srgbClr val="FFC000"/>
                </a:solidFill>
              </a:rPr>
              <a:t>Терроризм</a:t>
            </a:r>
          </a:p>
        </p:txBody>
      </p:sp>
      <p:sp>
        <p:nvSpPr>
          <p:cNvPr id="14" name="_s392200"/>
          <p:cNvSpPr>
            <a:spLocks/>
          </p:cNvSpPr>
          <p:nvPr/>
        </p:nvSpPr>
        <p:spPr bwMode="auto">
          <a:xfrm>
            <a:off x="5208588" y="3509963"/>
            <a:ext cx="623887" cy="500062"/>
          </a:xfrm>
          <a:prstGeom prst="callout2">
            <a:avLst>
              <a:gd name="adj1" fmla="val -2745"/>
              <a:gd name="adj2" fmla="val 566718"/>
              <a:gd name="adj3" fmla="val -10060"/>
              <a:gd name="adj4" fmla="val -39921"/>
              <a:gd name="adj5" fmla="val 335634"/>
              <a:gd name="adj6" fmla="val -389458"/>
            </a:avLst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lIns="0" tIns="0" rIns="0" bIns="0"/>
          <a:lstStyle/>
          <a:p>
            <a:endParaRPr lang="ru-RU" sz="1200"/>
          </a:p>
        </p:txBody>
      </p:sp>
      <p:sp>
        <p:nvSpPr>
          <p:cNvPr id="16" name="_s392202"/>
          <p:cNvSpPr>
            <a:spLocks/>
          </p:cNvSpPr>
          <p:nvPr/>
        </p:nvSpPr>
        <p:spPr bwMode="auto">
          <a:xfrm>
            <a:off x="4284663" y="2833688"/>
            <a:ext cx="623887" cy="500062"/>
          </a:xfrm>
          <a:prstGeom prst="callout2">
            <a:avLst>
              <a:gd name="adj1" fmla="val -22861"/>
              <a:gd name="adj2" fmla="val 707426"/>
              <a:gd name="adj3" fmla="val -26514"/>
              <a:gd name="adj4" fmla="val 93708"/>
              <a:gd name="adj5" fmla="val 303977"/>
              <a:gd name="adj6" fmla="val -248324"/>
            </a:avLst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lIns="0" tIns="0" rIns="0" bIns="0"/>
          <a:lstStyle/>
          <a:p>
            <a:endParaRPr lang="ru-RU" sz="1200"/>
          </a:p>
        </p:txBody>
      </p:sp>
      <p:sp>
        <p:nvSpPr>
          <p:cNvPr id="18" name="_s392204"/>
          <p:cNvSpPr>
            <a:spLocks/>
          </p:cNvSpPr>
          <p:nvPr/>
        </p:nvSpPr>
        <p:spPr bwMode="auto">
          <a:xfrm>
            <a:off x="4686300" y="1330325"/>
            <a:ext cx="623888" cy="500063"/>
          </a:xfrm>
          <a:prstGeom prst="callout2">
            <a:avLst>
              <a:gd name="adj1" fmla="val 145370"/>
              <a:gd name="adj2" fmla="val 642931"/>
              <a:gd name="adj3" fmla="val 139884"/>
              <a:gd name="adj4" fmla="val -38199"/>
              <a:gd name="adj5" fmla="val 413120"/>
              <a:gd name="adj6" fmla="val -325838"/>
            </a:avLst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lIns="0" tIns="0" rIns="0" bIns="0"/>
          <a:lstStyle/>
          <a:p>
            <a:endParaRPr lang="ru-RU" sz="1600"/>
          </a:p>
        </p:txBody>
      </p:sp>
    </p:spTree>
    <p:extLst>
      <p:ext uri="{BB962C8B-B14F-4D97-AF65-F5344CB8AC3E}">
        <p14:creationId xmlns="" xmlns:p14="http://schemas.microsoft.com/office/powerpoint/2010/main" val="3675661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 animBg="1"/>
      <p:bldP spid="16" grpId="0" animBg="1"/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620688"/>
            <a:ext cx="8291264" cy="792088"/>
          </a:xfrm>
        </p:spPr>
        <p:txBody>
          <a:bodyPr>
            <a:normAutofit fontScale="90000"/>
          </a:bodyPr>
          <a:lstStyle/>
          <a:p>
            <a:r>
              <a:rPr lang="ru-RU" sz="2200" b="1" dirty="0" smtClean="0">
                <a:solidFill>
                  <a:srgbClr val="C00000"/>
                </a:solidFill>
                <a:latin typeface="Calibri"/>
              </a:rPr>
              <a:t>Стратегия</a:t>
            </a:r>
            <a:br>
              <a:rPr lang="ru-RU" sz="2200" b="1" dirty="0" smtClean="0">
                <a:solidFill>
                  <a:srgbClr val="C00000"/>
                </a:solidFill>
                <a:latin typeface="Calibri"/>
              </a:rPr>
            </a:br>
            <a:r>
              <a:rPr lang="ru-RU" sz="2200" b="1" dirty="0" smtClean="0">
                <a:solidFill>
                  <a:srgbClr val="C00000"/>
                </a:solidFill>
                <a:latin typeface="Calibri"/>
              </a:rPr>
              <a:t>противодействия экстремизму в Российской Федерации до 2025 года</a:t>
            </a:r>
            <a:br>
              <a:rPr lang="ru-RU" sz="2200" b="1" dirty="0" smtClean="0">
                <a:solidFill>
                  <a:srgbClr val="C00000"/>
                </a:solidFill>
                <a:latin typeface="Calibri"/>
              </a:rPr>
            </a:br>
            <a:r>
              <a:rPr lang="ru-RU" sz="2000" b="1" dirty="0" smtClean="0">
                <a:solidFill>
                  <a:srgbClr val="C00000"/>
                </a:solidFill>
                <a:latin typeface="Calibri"/>
              </a:rPr>
              <a:t>(утв. Президентом РФ 28 ноября 2014 г. N Пр-2753)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556792"/>
            <a:ext cx="8686800" cy="5017744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>
                <a:solidFill>
                  <a:srgbClr val="002346"/>
                </a:solidFill>
              </a:rPr>
              <a:t>В настоящей Стратегии используются следующие основные понятия:</a:t>
            </a:r>
          </a:p>
          <a:p>
            <a:r>
              <a:rPr lang="ru-RU" dirty="0" smtClean="0">
                <a:solidFill>
                  <a:srgbClr val="002346"/>
                </a:solidFill>
              </a:rPr>
              <a:t>а) </a:t>
            </a:r>
            <a:r>
              <a:rPr lang="ru-RU" b="1" dirty="0" smtClean="0">
                <a:solidFill>
                  <a:srgbClr val="002346"/>
                </a:solidFill>
              </a:rPr>
              <a:t>"идеология экстремизма (экстремистская идеология)"</a:t>
            </a:r>
            <a:r>
              <a:rPr lang="ru-RU" dirty="0" smtClean="0">
                <a:solidFill>
                  <a:srgbClr val="002346"/>
                </a:solidFill>
              </a:rPr>
              <a:t> - система взглядов и идей, представляющих насильственные и иные противоправные действия как основное средство разрешения социальных, расовых, национальных, религиозных и политических конфликтов;</a:t>
            </a:r>
          </a:p>
          <a:p>
            <a:r>
              <a:rPr lang="ru-RU" dirty="0" smtClean="0">
                <a:solidFill>
                  <a:srgbClr val="002346"/>
                </a:solidFill>
              </a:rPr>
              <a:t>б) </a:t>
            </a:r>
            <a:r>
              <a:rPr lang="ru-RU" b="1" dirty="0" smtClean="0">
                <a:solidFill>
                  <a:srgbClr val="002346"/>
                </a:solidFill>
              </a:rPr>
              <a:t>"проявления экстремизма (экстремистские проявления)"</a:t>
            </a:r>
            <a:r>
              <a:rPr lang="ru-RU" dirty="0" smtClean="0">
                <a:solidFill>
                  <a:srgbClr val="002346"/>
                </a:solidFill>
              </a:rPr>
              <a:t> - общественно опасные и противоправные деяния, совершаемые по мотивам политической, идеологической, расовой, национальной или религиозной ненависти или вражды, а также деяния, способствующие возникновению или обострению межнациональных, межконфессиональных и региональных конфликтов;</a:t>
            </a:r>
          </a:p>
          <a:p>
            <a:r>
              <a:rPr lang="ru-RU" dirty="0" smtClean="0">
                <a:solidFill>
                  <a:srgbClr val="002346"/>
                </a:solidFill>
              </a:rPr>
              <a:t>в) </a:t>
            </a:r>
            <a:r>
              <a:rPr lang="ru-RU" b="1" dirty="0" smtClean="0">
                <a:solidFill>
                  <a:srgbClr val="002346"/>
                </a:solidFill>
              </a:rPr>
              <a:t>"субъекты противодействия экстремизму"</a:t>
            </a:r>
            <a:r>
              <a:rPr lang="ru-RU" dirty="0" smtClean="0">
                <a:solidFill>
                  <a:srgbClr val="002346"/>
                </a:solidFill>
              </a:rPr>
              <a:t> - федеральные органы государственной власти, органы государственной власти субъектов Российской Федерации, органы местного самоуправления, </a:t>
            </a:r>
            <a:r>
              <a:rPr lang="ru-RU" b="1" dirty="0" smtClean="0">
                <a:solidFill>
                  <a:srgbClr val="006600"/>
                </a:solidFill>
              </a:rPr>
              <a:t>институты гражданского общества, организации и физические лица</a:t>
            </a:r>
            <a:r>
              <a:rPr lang="ru-RU" dirty="0" smtClean="0">
                <a:solidFill>
                  <a:srgbClr val="002346"/>
                </a:solidFill>
              </a:rPr>
              <a:t>;</a:t>
            </a:r>
          </a:p>
          <a:p>
            <a:r>
              <a:rPr lang="ru-RU" dirty="0" smtClean="0">
                <a:solidFill>
                  <a:srgbClr val="002346"/>
                </a:solidFill>
              </a:rPr>
              <a:t>г) </a:t>
            </a:r>
            <a:r>
              <a:rPr lang="ru-RU" b="1" dirty="0" smtClean="0">
                <a:solidFill>
                  <a:srgbClr val="002346"/>
                </a:solidFill>
              </a:rPr>
              <a:t>"противодействие экстремизму"</a:t>
            </a:r>
            <a:r>
              <a:rPr lang="ru-RU" dirty="0" smtClean="0">
                <a:solidFill>
                  <a:srgbClr val="002346"/>
                </a:solidFill>
              </a:rPr>
              <a:t> - деятельность субъектов противодействия экстремизму, направленная на </a:t>
            </a:r>
            <a:r>
              <a:rPr lang="ru-RU" b="1" dirty="0" smtClean="0">
                <a:solidFill>
                  <a:srgbClr val="002346"/>
                </a:solidFill>
              </a:rPr>
              <a:t>выявление</a:t>
            </a:r>
            <a:r>
              <a:rPr lang="ru-RU" dirty="0" smtClean="0">
                <a:solidFill>
                  <a:srgbClr val="002346"/>
                </a:solidFill>
              </a:rPr>
              <a:t> и </a:t>
            </a:r>
            <a:r>
              <a:rPr lang="ru-RU" b="1" dirty="0" smtClean="0">
                <a:solidFill>
                  <a:srgbClr val="002346"/>
                </a:solidFill>
              </a:rPr>
              <a:t>последующее устранение причин экстремистских проявлений</a:t>
            </a:r>
            <a:r>
              <a:rPr lang="ru-RU" dirty="0" smtClean="0">
                <a:solidFill>
                  <a:srgbClr val="002346"/>
                </a:solidFill>
              </a:rPr>
              <a:t>, а также на </a:t>
            </a:r>
            <a:r>
              <a:rPr lang="ru-RU" b="1" dirty="0" smtClean="0">
                <a:solidFill>
                  <a:srgbClr val="006600"/>
                </a:solidFill>
              </a:rPr>
              <a:t>предупреждение</a:t>
            </a:r>
            <a:r>
              <a:rPr lang="ru-RU" dirty="0" smtClean="0">
                <a:solidFill>
                  <a:srgbClr val="002346"/>
                </a:solidFill>
              </a:rPr>
              <a:t>, </a:t>
            </a:r>
            <a:r>
              <a:rPr lang="ru-RU" dirty="0" smtClean="0">
                <a:solidFill>
                  <a:srgbClr val="C00000"/>
                </a:solidFill>
              </a:rPr>
              <a:t>пресечение, раскрытие и расследование преступлений экстремистской направленности, минимизацию и (или) ликвидацию последствий экстремизма</a:t>
            </a:r>
            <a:r>
              <a:rPr lang="ru-RU" dirty="0" smtClean="0">
                <a:solidFill>
                  <a:srgbClr val="002346"/>
                </a:solidFill>
              </a:rPr>
              <a:t>;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548680"/>
            <a:ext cx="8579296" cy="79208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200" b="1" dirty="0" smtClean="0">
                <a:solidFill>
                  <a:srgbClr val="C00000"/>
                </a:solidFill>
                <a:latin typeface="Calibri"/>
              </a:rPr>
              <a:t>Стратегия</a:t>
            </a:r>
            <a:br>
              <a:rPr lang="ru-RU" sz="2200" b="1" dirty="0" smtClean="0">
                <a:solidFill>
                  <a:srgbClr val="C00000"/>
                </a:solidFill>
                <a:latin typeface="Calibri"/>
              </a:rPr>
            </a:br>
            <a:r>
              <a:rPr lang="ru-RU" sz="2200" b="1" dirty="0" smtClean="0">
                <a:solidFill>
                  <a:srgbClr val="C00000"/>
                </a:solidFill>
                <a:latin typeface="Calibri"/>
              </a:rPr>
              <a:t>противодействия экстремизму в Российской Федерации до 2025 года</a:t>
            </a:r>
            <a:br>
              <a:rPr lang="ru-RU" sz="2200" b="1" dirty="0" smtClean="0">
                <a:solidFill>
                  <a:srgbClr val="C00000"/>
                </a:solidFill>
                <a:latin typeface="Calibri"/>
              </a:rPr>
            </a:br>
            <a:r>
              <a:rPr lang="ru-RU" sz="2700" b="1" dirty="0" smtClean="0">
                <a:solidFill>
                  <a:srgbClr val="C00000"/>
                </a:solidFill>
                <a:latin typeface="Calibri"/>
              </a:rPr>
              <a:t>ОСНОВНЫЕ ЗАДАЧИ,  НАПРАВЛЕНИЯ РАБОТЫ</a:t>
            </a:r>
            <a:endParaRPr lang="ru-RU" sz="2700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504" y="1412776"/>
            <a:ext cx="8928992" cy="5161760"/>
          </a:xfrm>
        </p:spPr>
        <p:txBody>
          <a:bodyPr>
            <a:noAutofit/>
          </a:bodyPr>
          <a:lstStyle/>
          <a:p>
            <a:pPr marL="0" lvl="0" indent="0">
              <a:spcBef>
                <a:spcPts val="0"/>
              </a:spcBef>
              <a:buClrTx/>
              <a:buNone/>
            </a:pPr>
            <a:r>
              <a:rPr lang="ru-RU" sz="1800" b="1" dirty="0" smtClean="0">
                <a:solidFill>
                  <a:srgbClr val="002346"/>
                </a:solidFill>
                <a:latin typeface="Arial" pitchFamily="34" charset="0"/>
                <a:cs typeface="Arial" pitchFamily="34" charset="0"/>
              </a:rPr>
              <a:t>П.26 </a:t>
            </a:r>
            <a:r>
              <a:rPr lang="ru-RU" sz="1800" b="1" dirty="0" err="1" smtClean="0">
                <a:solidFill>
                  <a:srgbClr val="002346"/>
                </a:solidFill>
                <a:latin typeface="Arial" pitchFamily="34" charset="0"/>
                <a:cs typeface="Arial" pitchFamily="34" charset="0"/>
              </a:rPr>
              <a:t>д</a:t>
            </a:r>
            <a:r>
              <a:rPr lang="ru-RU" sz="1800" b="1" dirty="0" smtClean="0">
                <a:solidFill>
                  <a:srgbClr val="002346"/>
                </a:solidFill>
                <a:latin typeface="Arial" pitchFamily="34" charset="0"/>
                <a:cs typeface="Arial" pitchFamily="34" charset="0"/>
              </a:rPr>
              <a:t>)</a:t>
            </a:r>
            <a:r>
              <a:rPr lang="ru-RU" sz="1800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 разработка и осуществление комплекса мер по повышению эффективности профилактики, выявления и пресечения правонарушений и преступлений экстремистской направленности.</a:t>
            </a:r>
          </a:p>
          <a:p>
            <a:pPr marL="0" lvl="0" indent="0">
              <a:spcBef>
                <a:spcPts val="0"/>
              </a:spcBef>
              <a:buClrTx/>
              <a:buNone/>
            </a:pPr>
            <a:r>
              <a:rPr lang="ru-RU" sz="1800" b="1" dirty="0" smtClean="0">
                <a:solidFill>
                  <a:srgbClr val="002346"/>
                </a:solidFill>
                <a:latin typeface="Arial" pitchFamily="34" charset="0"/>
                <a:cs typeface="Arial" pitchFamily="34" charset="0"/>
              </a:rPr>
              <a:t>П.27 е) в сфере образования и государственной молодежной политики: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проведение в образовательных организациях занятий по воспитанию патриотизма, культуры мирного поведения, межнациональной и межконфессиональной дружбы, по обучению навыкам бесконфликтного общения, а также умению отстаивать собственное мнение, противодействовать социально опасному поведению, в том числе вовлечению в экстремистскую деятельность, всеми законными средствами;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включение в учебные планы, учебники, учебно-методические материалы тем, направленных на воспитание традиционных для российской культуры ценностей;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повышение профессионального уровня педагогических работников, разработка и внедрение новых образовательных стандартов и педагогических методик, направленных на противодействие экстремизму;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обеспечение активного участия коллегиальных органов управления образовательных организаций в профилактике экстремизма среди учащихся и студентов;</a:t>
            </a:r>
          </a:p>
          <a:p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/>
              <a:t>По данным опроса ВЦИОМ </a:t>
            </a:r>
            <a:r>
              <a:rPr lang="ru-RU" sz="3200" dirty="0" smtClean="0"/>
              <a:t>(октябрь 2016г)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82133" y="2708920"/>
            <a:ext cx="7704667" cy="3332816"/>
          </a:xfrm>
        </p:spPr>
        <p:txBody>
          <a:bodyPr>
            <a:normAutofit/>
          </a:bodyPr>
          <a:lstStyle/>
          <a:p>
            <a:r>
              <a:rPr lang="ru-RU" dirty="0"/>
              <a:t> </a:t>
            </a:r>
            <a:r>
              <a:rPr lang="ru-RU" dirty="0">
                <a:solidFill>
                  <a:srgbClr val="C00000"/>
                </a:solidFill>
              </a:rPr>
              <a:t>Страх стать жертвой террористической атаки испытывают 65% опрошенных. По сравнению с 2014 г. этот показатель вырос на 7%. Число респондентов, считающих, что никакой угрозы для территории РФ не существует, сократилось с 21% до 5%. </a:t>
            </a:r>
          </a:p>
        </p:txBody>
      </p:sp>
    </p:spTree>
    <p:extLst>
      <p:ext uri="{BB962C8B-B14F-4D97-AF65-F5344CB8AC3E}">
        <p14:creationId xmlns="" xmlns:p14="http://schemas.microsoft.com/office/powerpoint/2010/main" val="21464959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04800" y="0"/>
            <a:ext cx="8839200" cy="1168400"/>
          </a:xfrm>
        </p:spPr>
        <p:txBody>
          <a:bodyPr/>
          <a:lstStyle/>
          <a:p>
            <a:pPr algn="ctr">
              <a:defRPr/>
            </a:pPr>
            <a:r>
              <a:rPr lang="ru-RU" sz="2800" b="1" dirty="0" smtClean="0">
                <a:solidFill>
                  <a:srgbClr val="FFC000"/>
                </a:solidFill>
              </a:rPr>
              <a:t>Традиционные  каналы  </a:t>
            </a:r>
            <a:br>
              <a:rPr lang="ru-RU" sz="2800" b="1" dirty="0" smtClean="0">
                <a:solidFill>
                  <a:srgbClr val="FFC000"/>
                </a:solidFill>
              </a:rPr>
            </a:br>
            <a:r>
              <a:rPr lang="ru-RU" sz="2800" b="1" dirty="0" smtClean="0">
                <a:solidFill>
                  <a:srgbClr val="FFC000"/>
                </a:solidFill>
              </a:rPr>
              <a:t>распространения   идеологии   экстремизма</a:t>
            </a:r>
            <a:endParaRPr lang="ru-RU" sz="2800" b="1" dirty="0">
              <a:solidFill>
                <a:srgbClr val="FFC000"/>
              </a:solidFill>
            </a:endParaRPr>
          </a:p>
        </p:txBody>
      </p:sp>
      <p:sp>
        <p:nvSpPr>
          <p:cNvPr id="18435" name="Содержимое 2"/>
          <p:cNvSpPr>
            <a:spLocks noGrp="1"/>
          </p:cNvSpPr>
          <p:nvPr>
            <p:ph type="subTitle" idx="1"/>
          </p:nvPr>
        </p:nvSpPr>
        <p:spPr>
          <a:xfrm>
            <a:off x="395536" y="1282700"/>
            <a:ext cx="6696744" cy="5242644"/>
          </a:xfrm>
        </p:spPr>
        <p:txBody>
          <a:bodyPr>
            <a:normAutofit lnSpcReduction="10000"/>
          </a:bodyPr>
          <a:lstStyle/>
          <a:p>
            <a:endParaRPr lang="ru-RU" sz="2400" b="1" dirty="0" smtClean="0">
              <a:solidFill>
                <a:srgbClr val="FFC000"/>
              </a:solidFill>
            </a:endParaRPr>
          </a:p>
          <a:p>
            <a:endParaRPr lang="ru-RU" b="1" dirty="0">
              <a:solidFill>
                <a:srgbClr val="FFC000"/>
              </a:solidFill>
            </a:endParaRPr>
          </a:p>
          <a:p>
            <a:r>
              <a:rPr lang="ru-RU" sz="2400" b="1" dirty="0" smtClean="0">
                <a:solidFill>
                  <a:srgbClr val="FFC000"/>
                </a:solidFill>
              </a:rPr>
              <a:t>печатная продукция;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sz="2400" dirty="0" smtClean="0">
              <a:solidFill>
                <a:srgbClr val="FFC000"/>
              </a:solidFill>
            </a:endParaRPr>
          </a:p>
          <a:p>
            <a:endParaRPr lang="ru-RU" dirty="0">
              <a:solidFill>
                <a:srgbClr val="FFC000"/>
              </a:solidFill>
            </a:endParaRPr>
          </a:p>
          <a:p>
            <a:endParaRPr lang="ru-RU" sz="2400" dirty="0" smtClean="0">
              <a:solidFill>
                <a:srgbClr val="FFC000"/>
              </a:solidFill>
            </a:endParaRPr>
          </a:p>
          <a:p>
            <a:r>
              <a:rPr lang="ru-RU" sz="2400" b="1" dirty="0" smtClean="0">
                <a:solidFill>
                  <a:srgbClr val="C00000"/>
                </a:solidFill>
              </a:rPr>
              <a:t>религиозные учреждения и деятели;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sz="2400" b="1" dirty="0" smtClean="0">
              <a:solidFill>
                <a:srgbClr val="183962"/>
              </a:solidFill>
            </a:endParaRPr>
          </a:p>
          <a:p>
            <a:r>
              <a:rPr lang="ru-RU" sz="2400" b="1" dirty="0" smtClean="0">
                <a:solidFill>
                  <a:srgbClr val="183962"/>
                </a:solidFill>
              </a:rPr>
              <a:t>межличностное общение.</a:t>
            </a:r>
          </a:p>
        </p:txBody>
      </p:sp>
      <p:pic>
        <p:nvPicPr>
          <p:cNvPr id="1843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1268760"/>
            <a:ext cx="1654175" cy="221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04248" y="2780928"/>
            <a:ext cx="2555875" cy="1703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Picture 2" descr="http://i1.ytimg.com/vi/fI2attQNNSw/maxresdefault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4048" y="4869160"/>
            <a:ext cx="3279775" cy="184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43333937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75" y="-56271"/>
            <a:ext cx="8839200" cy="1193800"/>
          </a:xfrm>
        </p:spPr>
        <p:txBody>
          <a:bodyPr/>
          <a:lstStyle/>
          <a:p>
            <a:pPr algn="ctr">
              <a:defRPr/>
            </a:pPr>
            <a:r>
              <a:rPr lang="ru-RU" sz="3200" b="1" dirty="0" smtClean="0">
                <a:solidFill>
                  <a:srgbClr val="FFC000"/>
                </a:solidFill>
                <a:latin typeface="+mn-lt"/>
              </a:rPr>
              <a:t>Интернет   как  основная  среда </a:t>
            </a:r>
            <a:br>
              <a:rPr lang="ru-RU" sz="3200" b="1" dirty="0" smtClean="0">
                <a:solidFill>
                  <a:srgbClr val="FFC000"/>
                </a:solidFill>
                <a:latin typeface="+mn-lt"/>
              </a:rPr>
            </a:br>
            <a:r>
              <a:rPr lang="ru-RU" sz="3200" b="1" dirty="0" smtClean="0">
                <a:solidFill>
                  <a:srgbClr val="FFC000"/>
                </a:solidFill>
                <a:latin typeface="+mn-lt"/>
              </a:rPr>
              <a:t>проявления   экстремизма</a:t>
            </a:r>
            <a:endParaRPr lang="ru-RU" sz="3200" b="1" dirty="0">
              <a:solidFill>
                <a:srgbClr val="FFC000"/>
              </a:solidFill>
              <a:latin typeface="+mn-lt"/>
            </a:endParaRPr>
          </a:p>
        </p:txBody>
      </p:sp>
      <p:pic>
        <p:nvPicPr>
          <p:cNvPr id="17412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81003" y="3886586"/>
            <a:ext cx="3902217" cy="2960302"/>
          </a:xfrm>
        </p:spPr>
      </p:pic>
      <p:pic>
        <p:nvPicPr>
          <p:cNvPr id="17413" name="Picture 4" descr="http://www.honestnet.ru/images/stories/videos/87896777879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3803507"/>
            <a:ext cx="4221039" cy="30595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Объект 1"/>
          <p:cNvSpPr txBox="1">
            <a:spLocks/>
          </p:cNvSpPr>
          <p:nvPr/>
        </p:nvSpPr>
        <p:spPr>
          <a:xfrm>
            <a:off x="323850" y="1484313"/>
            <a:ext cx="8569325" cy="5113337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74320" indent="-256032" algn="l" defTabSz="914400" rtl="0" eaLnBrk="1" latinLnBrk="0" hangingPunct="1">
              <a:spcBef>
                <a:spcPct val="20000"/>
              </a:spcBef>
              <a:spcAft>
                <a:spcPts val="0"/>
              </a:spcAft>
              <a:buSzPct val="60000"/>
              <a:buFont typeface="Wingdings" pitchFamily="2" charset="2"/>
              <a:buChar char=""/>
              <a:defRPr sz="21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4008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"/>
              <a:defRPr sz="1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00584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"/>
              <a:defRPr sz="17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"/>
              <a:defRPr sz="16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64592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"/>
              <a:defRPr sz="15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196596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"/>
              <a:defRPr sz="1400" kern="1200">
                <a:solidFill>
                  <a:schemeClr val="tx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24028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"/>
              <a:defRPr sz="1400" kern="1200">
                <a:solidFill>
                  <a:schemeClr val="tx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251460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"/>
              <a:defRPr sz="1400" kern="1200">
                <a:solidFill>
                  <a:schemeClr val="tx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283464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"/>
              <a:defRPr sz="1400" kern="1200">
                <a:solidFill>
                  <a:schemeClr val="tx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0" indent="355600" algn="just">
              <a:buFont typeface="Wingdings" pitchFamily="2" charset="2"/>
              <a:buNone/>
              <a:defRPr/>
            </a:pPr>
            <a:r>
              <a:rPr lang="ru-RU" dirty="0" smtClean="0"/>
              <a:t> </a:t>
            </a:r>
          </a:p>
          <a:p>
            <a:pPr>
              <a:defRPr/>
            </a:pPr>
            <a:endParaRPr lang="ru-RU" dirty="0"/>
          </a:p>
        </p:txBody>
      </p:sp>
      <p:sp>
        <p:nvSpPr>
          <p:cNvPr id="7" name="Объект 1"/>
          <p:cNvSpPr txBox="1">
            <a:spLocks/>
          </p:cNvSpPr>
          <p:nvPr/>
        </p:nvSpPr>
        <p:spPr>
          <a:xfrm>
            <a:off x="323850" y="1235075"/>
            <a:ext cx="8424863" cy="2553965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274320" indent="-256032" algn="l" defTabSz="914400" rtl="0" eaLnBrk="1" latinLnBrk="0" hangingPunct="1">
              <a:spcBef>
                <a:spcPct val="20000"/>
              </a:spcBef>
              <a:spcAft>
                <a:spcPts val="0"/>
              </a:spcAft>
              <a:buSzPct val="60000"/>
              <a:buFont typeface="Wingdings" pitchFamily="2" charset="2"/>
              <a:buChar char=""/>
              <a:defRPr sz="21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4008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"/>
              <a:defRPr sz="1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00584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"/>
              <a:defRPr sz="17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"/>
              <a:defRPr sz="16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64592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"/>
              <a:defRPr sz="15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196596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"/>
              <a:defRPr sz="1400" kern="1200">
                <a:solidFill>
                  <a:schemeClr val="tx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24028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"/>
              <a:defRPr sz="1400" kern="1200">
                <a:solidFill>
                  <a:schemeClr val="tx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251460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"/>
              <a:defRPr sz="1400" kern="1200">
                <a:solidFill>
                  <a:schemeClr val="tx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283464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"/>
              <a:defRPr sz="1400" kern="1200">
                <a:solidFill>
                  <a:schemeClr val="tx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17463" indent="160338">
              <a:buFont typeface="Wingdings" pitchFamily="2" charset="2"/>
              <a:buNone/>
              <a:defRPr/>
            </a:pPr>
            <a:r>
              <a:rPr lang="ru-RU" sz="2400" dirty="0" smtClean="0">
                <a:solidFill>
                  <a:srgbClr val="FFC000"/>
                </a:solidFill>
              </a:rPr>
              <a:t>	Информационно-телекоммуникационные  сети, включая  сеть «Интернет»,  стали основным средством коммуникации для экстремистских и террористических организаций, которые используется  ими для  привлечения  в свои  ряды  новых  членов,  для организации  и  координации совершения  преступлений экстремистской направленности</a:t>
            </a:r>
          </a:p>
          <a:p>
            <a:pPr>
              <a:defRPr/>
            </a:pP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549943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332656"/>
            <a:ext cx="3672408" cy="6156684"/>
          </a:xfrm>
        </p:spPr>
        <p:txBody>
          <a:bodyPr>
            <a:noAutofit/>
          </a:bodyPr>
          <a:lstStyle/>
          <a:p>
            <a:pPr algn="l"/>
            <a:r>
              <a:rPr lang="ru-RU" sz="2000" dirty="0"/>
              <a:t>84% молодых людей пришли в ряды террористической организаций посредством сети Интернет</a:t>
            </a:r>
            <a:r>
              <a:rPr lang="ru-RU" sz="2000" dirty="0" smtClean="0"/>
              <a:t>;</a:t>
            </a:r>
            <a:br>
              <a:rPr lang="ru-RU" sz="2000" dirty="0" smtClean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>47% обратили внимание на материалы (видео и текст), размещенные онлайн</a:t>
            </a:r>
            <a:r>
              <a:rPr lang="ru-RU" sz="2000" dirty="0" smtClean="0"/>
              <a:t>;</a:t>
            </a:r>
            <a:br>
              <a:rPr lang="ru-RU" sz="2000" dirty="0" smtClean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>41% присягнули на верность ИГИЛ онлайн</a:t>
            </a:r>
            <a:r>
              <a:rPr lang="ru-RU" sz="2000" dirty="0" smtClean="0"/>
              <a:t>;</a:t>
            </a:r>
            <a:br>
              <a:rPr lang="ru-RU" sz="2000" dirty="0" smtClean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>19% пользовались онлайн-инструкциями при подготовке теракта (изготовление самодельных взрывных устройств и бомб).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860032" y="5841268"/>
            <a:ext cx="3600400" cy="648072"/>
          </a:xfrm>
        </p:spPr>
        <p:txBody>
          <a:bodyPr>
            <a:noAutofit/>
          </a:bodyPr>
          <a:lstStyle/>
          <a:p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Бойцы ИГИЛ часто появляются на фото в </a:t>
            </a:r>
            <a:r>
              <a:rPr lang="ru-RU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соцсетях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 котятами на руках</a:t>
            </a:r>
            <a:r>
              <a:rPr lang="ru-RU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2598" y="1196752"/>
            <a:ext cx="4230137" cy="4392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8130871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8892480" cy="130108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Ангажированность  </a:t>
            </a:r>
            <a:r>
              <a:rPr lang="ru-RU" b="1" dirty="0" smtClean="0">
                <a:solidFill>
                  <a:srgbClr val="C00000"/>
                </a:solidFill>
              </a:rPr>
              <a:t/>
            </a:r>
            <a:br>
              <a:rPr lang="ru-RU" b="1" dirty="0" smtClean="0">
                <a:solidFill>
                  <a:srgbClr val="C00000"/>
                </a:solidFill>
              </a:rPr>
            </a:br>
            <a:r>
              <a:rPr lang="ru-RU" b="1" dirty="0" smtClean="0">
                <a:solidFill>
                  <a:srgbClr val="C00000"/>
                </a:solidFill>
              </a:rPr>
              <a:t>информационных  </a:t>
            </a:r>
            <a:r>
              <a:rPr lang="ru-RU" b="1" dirty="0">
                <a:solidFill>
                  <a:srgbClr val="C00000"/>
                </a:solidFill>
              </a:rPr>
              <a:t>сервисов</a:t>
            </a:r>
            <a:r>
              <a:rPr lang="ru-RU" sz="3600" b="1" dirty="0">
                <a:solidFill>
                  <a:srgbClr val="C00000"/>
                </a:solidFill>
              </a:rPr>
              <a:t> </a:t>
            </a:r>
            <a:r>
              <a:rPr lang="ru-RU" sz="3600" b="1" dirty="0">
                <a:solidFill>
                  <a:srgbClr val="FFC000"/>
                </a:solidFill>
              </a:rPr>
              <a:t/>
            </a:r>
            <a:br>
              <a:rPr lang="ru-RU" sz="3600" b="1" dirty="0">
                <a:solidFill>
                  <a:srgbClr val="FFC000"/>
                </a:solidFill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628800"/>
            <a:ext cx="8568952" cy="5040560"/>
          </a:xfrm>
        </p:spPr>
        <p:txBody>
          <a:bodyPr>
            <a:normAutofit lnSpcReduction="10000"/>
          </a:bodyPr>
          <a:lstStyle/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Font typeface="Arial" charset="0"/>
              <a:buChar char="•"/>
            </a:pPr>
            <a:r>
              <a:rPr lang="ru-RU" sz="2200" b="1" dirty="0" err="1">
                <a:solidFill>
                  <a:srgbClr val="183962"/>
                </a:solidFill>
                <a:latin typeface="Arial" charset="0"/>
                <a:cs typeface="Arial" charset="0"/>
              </a:rPr>
              <a:t>Фейсбук</a:t>
            </a:r>
            <a:r>
              <a:rPr lang="ru-RU" sz="2200" b="1" dirty="0">
                <a:solidFill>
                  <a:srgbClr val="183962"/>
                </a:solidFill>
                <a:latin typeface="Arial" charset="0"/>
                <a:cs typeface="Arial" charset="0"/>
              </a:rPr>
              <a:t>, </a:t>
            </a:r>
            <a:r>
              <a:rPr lang="ru-RU" sz="2200" b="1" dirty="0" err="1">
                <a:solidFill>
                  <a:srgbClr val="183962"/>
                </a:solidFill>
                <a:latin typeface="Arial" charset="0"/>
                <a:cs typeface="Arial" charset="0"/>
              </a:rPr>
              <a:t>Твиттер</a:t>
            </a:r>
            <a:r>
              <a:rPr lang="ru-RU" sz="2200" b="1" dirty="0">
                <a:solidFill>
                  <a:srgbClr val="183962"/>
                </a:solidFill>
                <a:latin typeface="Arial" charset="0"/>
                <a:cs typeface="Arial" charset="0"/>
              </a:rPr>
              <a:t>, Гугл, </a:t>
            </a:r>
            <a:r>
              <a:rPr lang="ru-RU" sz="2200" b="1" dirty="0" err="1">
                <a:solidFill>
                  <a:srgbClr val="183962"/>
                </a:solidFill>
                <a:latin typeface="Arial" charset="0"/>
                <a:cs typeface="Arial" charset="0"/>
              </a:rPr>
              <a:t>Youtube</a:t>
            </a:r>
            <a:r>
              <a:rPr lang="ru-RU" sz="2200" b="1" dirty="0">
                <a:solidFill>
                  <a:srgbClr val="183962"/>
                </a:solidFill>
                <a:latin typeface="Arial" charset="0"/>
                <a:cs typeface="Arial" charset="0"/>
              </a:rPr>
              <a:t> работают по американским законам</a:t>
            </a:r>
            <a:r>
              <a:rPr lang="ru-RU" sz="2200" dirty="0">
                <a:solidFill>
                  <a:srgbClr val="183962"/>
                </a:solidFill>
                <a:latin typeface="Arial" charset="0"/>
                <a:cs typeface="Arial" charset="0"/>
              </a:rPr>
              <a:t>, подчиняются  американской  цензуре; подчиняются  </a:t>
            </a:r>
            <a:r>
              <a:rPr lang="ru-RU" sz="2200" dirty="0" err="1">
                <a:solidFill>
                  <a:srgbClr val="183962"/>
                </a:solidFill>
                <a:latin typeface="Arial" charset="0"/>
                <a:cs typeface="Arial" charset="0"/>
              </a:rPr>
              <a:t>Patriot</a:t>
            </a:r>
            <a:r>
              <a:rPr lang="ru-RU" sz="2200" dirty="0">
                <a:solidFill>
                  <a:srgbClr val="183962"/>
                </a:solidFill>
                <a:latin typeface="Arial" charset="0"/>
                <a:cs typeface="Arial" charset="0"/>
              </a:rPr>
              <a:t> </a:t>
            </a:r>
            <a:r>
              <a:rPr lang="ru-RU" sz="2200" dirty="0" err="1">
                <a:solidFill>
                  <a:srgbClr val="183962"/>
                </a:solidFill>
                <a:latin typeface="Arial" charset="0"/>
                <a:cs typeface="Arial" charset="0"/>
              </a:rPr>
              <a:t>Act</a:t>
            </a:r>
            <a:r>
              <a:rPr lang="ru-RU" sz="2200" dirty="0">
                <a:solidFill>
                  <a:srgbClr val="183962"/>
                </a:solidFill>
                <a:latin typeface="Arial" charset="0"/>
                <a:cs typeface="Arial" charset="0"/>
              </a:rPr>
              <a:t>  от  2001 года о сотрудничестве с АНБ и постоянно передают данные спецслужбам (</a:t>
            </a:r>
            <a:r>
              <a:rPr lang="ru-RU" sz="2200" dirty="0" err="1">
                <a:solidFill>
                  <a:srgbClr val="183962"/>
                </a:solidFill>
                <a:latin typeface="Arial" charset="0"/>
                <a:cs typeface="Arial" charset="0"/>
              </a:rPr>
              <a:t>Сноуден</a:t>
            </a:r>
            <a:r>
              <a:rPr lang="ru-RU" sz="2200" dirty="0">
                <a:solidFill>
                  <a:srgbClr val="183962"/>
                </a:solidFill>
                <a:latin typeface="Arial" charset="0"/>
                <a:cs typeface="Arial" charset="0"/>
              </a:rPr>
              <a:t>, </a:t>
            </a:r>
            <a:r>
              <a:rPr lang="ru-RU" sz="2200" dirty="0" err="1">
                <a:solidFill>
                  <a:srgbClr val="183962"/>
                </a:solidFill>
                <a:latin typeface="Arial" charset="0"/>
                <a:cs typeface="Arial" charset="0"/>
              </a:rPr>
              <a:t>Викиликс</a:t>
            </a:r>
            <a:r>
              <a:rPr lang="ru-RU" sz="2200" dirty="0">
                <a:solidFill>
                  <a:srgbClr val="183962"/>
                </a:solidFill>
                <a:latin typeface="Arial" charset="0"/>
                <a:cs typeface="Arial" charset="0"/>
              </a:rPr>
              <a:t>)</a:t>
            </a: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Font typeface="Arial" charset="0"/>
              <a:buChar char="•"/>
            </a:pPr>
            <a:endParaRPr lang="ru-RU" sz="2200" dirty="0">
              <a:solidFill>
                <a:srgbClr val="183962"/>
              </a:solidFill>
              <a:latin typeface="Arial" charset="0"/>
              <a:cs typeface="Arial" charset="0"/>
            </a:endParaRP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Font typeface="Arial" charset="0"/>
              <a:buChar char="•"/>
            </a:pPr>
            <a:r>
              <a:rPr lang="ru-RU" sz="2200" b="1" dirty="0">
                <a:solidFill>
                  <a:srgbClr val="183962"/>
                </a:solidFill>
                <a:latin typeface="Arial" charset="0"/>
                <a:cs typeface="Arial" charset="0"/>
              </a:rPr>
              <a:t>Открыто участвуют в информационной войне:</a:t>
            </a: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ru-RU" sz="2200" dirty="0">
                <a:solidFill>
                  <a:srgbClr val="183962"/>
                </a:solidFill>
                <a:latin typeface="Arial" charset="0"/>
                <a:cs typeface="Arial" charset="0"/>
              </a:rPr>
              <a:t>- перекос в </a:t>
            </a:r>
            <a:r>
              <a:rPr lang="ru-RU" sz="2200" dirty="0" err="1">
                <a:solidFill>
                  <a:srgbClr val="183962"/>
                </a:solidFill>
                <a:latin typeface="Arial" charset="0"/>
                <a:cs typeface="Arial" charset="0"/>
              </a:rPr>
              <a:t>модерации</a:t>
            </a:r>
            <a:r>
              <a:rPr lang="ru-RU" sz="2200" dirty="0">
                <a:solidFill>
                  <a:srgbClr val="183962"/>
                </a:solidFill>
                <a:latin typeface="Arial" charset="0"/>
                <a:cs typeface="Arial" charset="0"/>
              </a:rPr>
              <a:t> (модераторы русских сервисов –</a:t>
            </a:r>
            <a:r>
              <a:rPr lang="ru-RU" sz="2200" b="1" dirty="0">
                <a:solidFill>
                  <a:srgbClr val="183962"/>
                </a:solidFill>
                <a:latin typeface="Arial" charset="0"/>
                <a:cs typeface="Arial" charset="0"/>
              </a:rPr>
              <a:t>украинцы</a:t>
            </a:r>
            <a:r>
              <a:rPr lang="ru-RU" sz="2200" dirty="0">
                <a:solidFill>
                  <a:srgbClr val="183962"/>
                </a:solidFill>
                <a:latin typeface="Arial" charset="0"/>
                <a:cs typeface="Arial" charset="0"/>
              </a:rPr>
              <a:t>)</a:t>
            </a: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FontTx/>
              <a:buChar char="-"/>
            </a:pPr>
            <a:r>
              <a:rPr lang="ru-RU" sz="2200" dirty="0">
                <a:solidFill>
                  <a:srgbClr val="183962"/>
                </a:solidFill>
                <a:latin typeface="Arial" charset="0"/>
                <a:cs typeface="Arial" charset="0"/>
              </a:rPr>
              <a:t>идеологическое ранжирование контента (прямое участие </a:t>
            </a:r>
            <a:r>
              <a:rPr lang="ru-RU" sz="2200" dirty="0" err="1">
                <a:solidFill>
                  <a:srgbClr val="183962"/>
                </a:solidFill>
                <a:latin typeface="Arial" charset="0"/>
                <a:cs typeface="Arial" charset="0"/>
              </a:rPr>
              <a:t>Гугла</a:t>
            </a:r>
            <a:r>
              <a:rPr lang="ru-RU" sz="2200" dirty="0">
                <a:solidFill>
                  <a:srgbClr val="183962"/>
                </a:solidFill>
                <a:latin typeface="Arial" charset="0"/>
                <a:cs typeface="Arial" charset="0"/>
              </a:rPr>
              <a:t> и ФБ в выборах в США, </a:t>
            </a:r>
            <a:r>
              <a:rPr lang="ru-RU" sz="2200" dirty="0" err="1">
                <a:solidFill>
                  <a:srgbClr val="183962"/>
                </a:solidFill>
                <a:latin typeface="Arial" charset="0"/>
                <a:cs typeface="Arial" charset="0"/>
              </a:rPr>
              <a:t>идеологизация</a:t>
            </a:r>
            <a:r>
              <a:rPr lang="ru-RU" sz="2200" dirty="0">
                <a:solidFill>
                  <a:srgbClr val="183962"/>
                </a:solidFill>
                <a:latin typeface="Arial" charset="0"/>
                <a:cs typeface="Arial" charset="0"/>
              </a:rPr>
              <a:t> работы западных сервисов в РФ)</a:t>
            </a: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ru-RU" sz="2200" dirty="0">
                <a:solidFill>
                  <a:srgbClr val="183962"/>
                </a:solidFill>
                <a:latin typeface="Arial" charset="0"/>
                <a:cs typeface="Arial" charset="0"/>
              </a:rPr>
              <a:t>- «подогрев» нужных </a:t>
            </a:r>
            <a:r>
              <a:rPr lang="ru-RU" sz="2200" dirty="0" err="1">
                <a:solidFill>
                  <a:srgbClr val="183962"/>
                </a:solidFill>
                <a:latin typeface="Arial" charset="0"/>
                <a:cs typeface="Arial" charset="0"/>
              </a:rPr>
              <a:t>медийных</a:t>
            </a:r>
            <a:r>
              <a:rPr lang="ru-RU" sz="2200" dirty="0">
                <a:solidFill>
                  <a:srgbClr val="183962"/>
                </a:solidFill>
                <a:latin typeface="Arial" charset="0"/>
                <a:cs typeface="Arial" charset="0"/>
              </a:rPr>
              <a:t> фигур и событий (опыт </a:t>
            </a:r>
            <a:r>
              <a:rPr lang="ru-RU" sz="2200" dirty="0" err="1">
                <a:solidFill>
                  <a:srgbClr val="183962"/>
                </a:solidFill>
                <a:latin typeface="Arial" charset="0"/>
                <a:cs typeface="Arial" charset="0"/>
              </a:rPr>
              <a:t>Гугла</a:t>
            </a:r>
            <a:r>
              <a:rPr lang="ru-RU" sz="2200" dirty="0">
                <a:solidFill>
                  <a:srgbClr val="183962"/>
                </a:solidFill>
                <a:latin typeface="Arial" charset="0"/>
                <a:cs typeface="Arial" charset="0"/>
              </a:rPr>
              <a:t> и ФБ в арабских странах)</a:t>
            </a: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ru-RU" sz="2200" dirty="0">
                <a:solidFill>
                  <a:srgbClr val="183962"/>
                </a:solidFill>
                <a:latin typeface="Arial" charset="0"/>
                <a:cs typeface="Arial" charset="0"/>
              </a:rPr>
              <a:t>- «постепенно все перестают стесняться» (С. </a:t>
            </a:r>
            <a:r>
              <a:rPr lang="ru-RU" sz="2200" dirty="0" err="1">
                <a:solidFill>
                  <a:srgbClr val="183962"/>
                </a:solidFill>
                <a:latin typeface="Arial" charset="0"/>
                <a:cs typeface="Arial" charset="0"/>
              </a:rPr>
              <a:t>Брин</a:t>
            </a:r>
            <a:r>
              <a:rPr lang="ru-RU" sz="2200" dirty="0">
                <a:solidFill>
                  <a:srgbClr val="183962"/>
                </a:solidFill>
                <a:latin typeface="Arial" charset="0"/>
                <a:cs typeface="Arial" charset="0"/>
              </a:rPr>
              <a:t> о миссии в Китае)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8058810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548680"/>
            <a:ext cx="7704667" cy="1440160"/>
          </a:xfrm>
        </p:spPr>
        <p:txBody>
          <a:bodyPr>
            <a:normAutofit fontScale="90000"/>
          </a:bodyPr>
          <a:lstStyle/>
          <a:p>
            <a:pPr>
              <a:spcBef>
                <a:spcPct val="20000"/>
              </a:spcBef>
              <a:spcAft>
                <a:spcPts val="600"/>
              </a:spcAft>
            </a:pPr>
            <a:r>
              <a:rPr lang="ru-RU" sz="3100" b="1" dirty="0"/>
              <a:t/>
            </a:r>
            <a:br>
              <a:rPr lang="ru-RU" sz="3100" b="1" dirty="0"/>
            </a:br>
            <a:r>
              <a:rPr lang="ru-RU" sz="3100" b="1" dirty="0">
                <a:solidFill>
                  <a:srgbClr val="C00000"/>
                </a:solidFill>
              </a:rPr>
              <a:t>Идеологические установки террористических и религиозно-экстремистских организаций</a:t>
            </a:r>
            <a:r>
              <a:rPr lang="ru-RU" dirty="0">
                <a:solidFill>
                  <a:srgbClr val="C00000"/>
                </a:solidFill>
              </a:rPr>
              <a:t/>
            </a:r>
            <a:br>
              <a:rPr lang="ru-RU" dirty="0">
                <a:solidFill>
                  <a:srgbClr val="C00000"/>
                </a:solidFill>
              </a:rPr>
            </a:br>
            <a:r>
              <a:rPr lang="ru-RU" sz="2200" i="1" dirty="0">
                <a:ln>
                  <a:noFill/>
                </a:ln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ru-RU" sz="2200" i="1" dirty="0">
                <a:ln>
                  <a:noFill/>
                </a:ln>
                <a:solidFill>
                  <a:prstClr val="black"/>
                </a:solidFill>
                <a:ea typeface="+mn-ea"/>
                <a:cs typeface="+mn-cs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44824"/>
            <a:ext cx="8424747" cy="4896544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rgbClr val="183962"/>
                </a:solidFill>
              </a:rPr>
              <a:t>Фундаменталистская идеология строго определяет цель в жизни, создает ощущение сопричастности чему-то большому</a:t>
            </a:r>
          </a:p>
          <a:p>
            <a:r>
              <a:rPr lang="ru-RU" dirty="0">
                <a:solidFill>
                  <a:srgbClr val="183962"/>
                </a:solidFill>
              </a:rPr>
              <a:t>Исламисты разделяют идею принадлежности к «группе, обладающей ярко выраженной идентичностью и противопоставляющей себя остальному миру».</a:t>
            </a:r>
          </a:p>
          <a:p>
            <a:r>
              <a:rPr lang="ru-RU" dirty="0">
                <a:solidFill>
                  <a:srgbClr val="183962"/>
                </a:solidFill>
              </a:rPr>
              <a:t> Молодые радикалы </a:t>
            </a:r>
            <a:r>
              <a:rPr lang="en-US" dirty="0" smtClean="0">
                <a:solidFill>
                  <a:srgbClr val="183962"/>
                </a:solidFill>
              </a:rPr>
              <a:t> </a:t>
            </a:r>
            <a:r>
              <a:rPr lang="ru-RU" dirty="0" smtClean="0">
                <a:solidFill>
                  <a:srgbClr val="183962"/>
                </a:solidFill>
              </a:rPr>
              <a:t>обретают </a:t>
            </a:r>
            <a:r>
              <a:rPr lang="ru-RU" dirty="0">
                <a:solidFill>
                  <a:srgbClr val="183962"/>
                </a:solidFill>
              </a:rPr>
              <a:t>в идее джихада «стройную систему ценностей, которую они не смогли найти в своей родной стране»</a:t>
            </a:r>
            <a:endParaRPr lang="ru-RU" sz="2600" dirty="0">
              <a:solidFill>
                <a:srgbClr val="183962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041660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1" y="1484784"/>
            <a:ext cx="8075240" cy="4515032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ru-RU" dirty="0">
                <a:solidFill>
                  <a:srgbClr val="183962"/>
                </a:solidFill>
              </a:rPr>
              <a:t>Участие в террористических группах позволяет компенсировать многие неудачи. У молодых людей появляется смысл жизни. </a:t>
            </a:r>
            <a:endParaRPr lang="ru-RU" dirty="0" smtClean="0">
              <a:solidFill>
                <a:srgbClr val="183962"/>
              </a:solidFill>
            </a:endParaRPr>
          </a:p>
          <a:p>
            <a:pPr marL="0" indent="0" algn="just">
              <a:buNone/>
            </a:pPr>
            <a:endParaRPr lang="ru-RU" dirty="0">
              <a:solidFill>
                <a:srgbClr val="183962"/>
              </a:solidFill>
            </a:endParaRPr>
          </a:p>
          <a:p>
            <a:pPr marL="0" indent="0" algn="just">
              <a:buNone/>
            </a:pPr>
            <a:r>
              <a:rPr lang="ru-RU" dirty="0">
                <a:solidFill>
                  <a:srgbClr val="183962"/>
                </a:solidFill>
              </a:rPr>
              <a:t>Цель — освобождение Родины или торжество своей религии или идеологии. К ним приковано внимание всего мира, у них уже не возникает сомнений в собственной значительности. </a:t>
            </a:r>
            <a:endParaRPr lang="ru-RU" dirty="0" smtClean="0">
              <a:solidFill>
                <a:srgbClr val="183962"/>
              </a:solidFill>
            </a:endParaRPr>
          </a:p>
          <a:p>
            <a:pPr marL="0" indent="0" algn="just">
              <a:buNone/>
            </a:pPr>
            <a:endParaRPr lang="ru-RU" dirty="0">
              <a:solidFill>
                <a:srgbClr val="183962"/>
              </a:solidFill>
            </a:endParaRPr>
          </a:p>
          <a:p>
            <a:pPr marL="0" indent="0" algn="just">
              <a:buNone/>
            </a:pPr>
            <a:r>
              <a:rPr lang="ru-RU" dirty="0">
                <a:solidFill>
                  <a:srgbClr val="183962"/>
                </a:solidFill>
              </a:rPr>
              <a:t>Скука и рутина повседневности заменяется балансированием на грани жизни и смерти. Появляется чувство избранности, причастности к судьбе.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2953816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3568" y="980728"/>
            <a:ext cx="3672408" cy="5112568"/>
          </a:xfrm>
        </p:spPr>
        <p:txBody>
          <a:bodyPr>
            <a:normAutofit/>
          </a:bodyPr>
          <a:lstStyle/>
          <a:p>
            <a:pPr algn="l"/>
            <a:r>
              <a:rPr lang="ru-RU" sz="2800" dirty="0">
                <a:solidFill>
                  <a:srgbClr val="183962"/>
                </a:solidFill>
              </a:rPr>
              <a:t>Большинство жертв пропаганды – несформировавшиеся молодые мужчины, имеющие низкий уровень образования и не стремящиеся учиться</a:t>
            </a:r>
          </a:p>
          <a:p>
            <a:endParaRPr lang="ru-RU" sz="28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412776"/>
            <a:ext cx="4681537" cy="35159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2855097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179512" y="1700808"/>
            <a:ext cx="3600400" cy="5636958"/>
          </a:xfrm>
        </p:spPr>
        <p:txBody>
          <a:bodyPr>
            <a:normAutofit/>
          </a:bodyPr>
          <a:lstStyle/>
          <a:p>
            <a:r>
              <a:rPr lang="ru-RU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Жертвой вербовщиков может стать кто угодно, о чем свидетельствуют печально известные примеры </a:t>
            </a:r>
            <a:endParaRPr lang="ru-RU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студентки </a:t>
            </a:r>
            <a:r>
              <a:rPr lang="ru-RU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Варвары </a:t>
            </a:r>
            <a:r>
              <a:rPr lang="ru-RU" sz="2400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Карауловой</a:t>
            </a:r>
            <a:r>
              <a:rPr lang="ru-RU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 или </a:t>
            </a:r>
            <a:endParaRPr lang="ru-RU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актера </a:t>
            </a:r>
            <a:r>
              <a:rPr lang="ru-RU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Вадима Дорофеева. </a:t>
            </a: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8113" y="1068413"/>
            <a:ext cx="4681537" cy="43401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8402415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827584" y="1196752"/>
            <a:ext cx="7704667" cy="3332816"/>
          </a:xfrm>
        </p:spPr>
        <p:txBody>
          <a:bodyPr>
            <a:normAutofit lnSpcReduction="10000"/>
          </a:bodyPr>
          <a:lstStyle/>
          <a:p>
            <a:endParaRPr lang="ru-RU" dirty="0"/>
          </a:p>
          <a:p>
            <a:r>
              <a:rPr lang="ru-RU" dirty="0">
                <a:solidFill>
                  <a:srgbClr val="C00000"/>
                </a:solidFill>
              </a:rPr>
              <a:t>По различным данным, только в России за последнее время было завербовано более 2000 человек, включая женщин. Своих жертв представители запрещенной в России организации ИГИЛ ищут в Интернете: соцсетях и, конечно, на сайтах знакомств. </a:t>
            </a:r>
          </a:p>
        </p:txBody>
      </p:sp>
    </p:spTree>
    <p:extLst>
      <p:ext uri="{BB962C8B-B14F-4D97-AF65-F5344CB8AC3E}">
        <p14:creationId xmlns="" xmlns:p14="http://schemas.microsoft.com/office/powerpoint/2010/main" val="24597650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07904" y="1124744"/>
            <a:ext cx="4978896" cy="5256584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Вице-президент Российской криминологической ассоциации </a:t>
            </a:r>
            <a:br>
              <a:rPr lang="ru-RU" dirty="0" smtClean="0">
                <a:solidFill>
                  <a:srgbClr val="C00000"/>
                </a:solidFill>
                <a:latin typeface="Arial" charset="0"/>
                <a:cs typeface="Arial" charset="0"/>
              </a:rPr>
            </a:br>
            <a:r>
              <a:rPr lang="ru-RU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доктор философских наук, </a:t>
            </a:r>
            <a:br>
              <a:rPr lang="ru-RU" dirty="0" smtClean="0">
                <a:solidFill>
                  <a:srgbClr val="C00000"/>
                </a:solidFill>
                <a:latin typeface="Arial" charset="0"/>
                <a:cs typeface="Arial" charset="0"/>
              </a:rPr>
            </a:br>
            <a:r>
              <a:rPr lang="ru-RU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профессор  </a:t>
            </a:r>
            <a:br>
              <a:rPr lang="ru-RU" dirty="0" smtClean="0">
                <a:solidFill>
                  <a:srgbClr val="C00000"/>
                </a:solidFill>
                <a:latin typeface="Arial" charset="0"/>
                <a:cs typeface="Arial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И. Ю. </a:t>
            </a:r>
            <a:r>
              <a:rPr lang="ru-RU" b="1" dirty="0" err="1" smtClean="0">
                <a:solidFill>
                  <a:srgbClr val="C00000"/>
                </a:solidFill>
                <a:latin typeface="Arial" charset="0"/>
                <a:cs typeface="Arial" charset="0"/>
              </a:rPr>
              <a:t>Сундиев</a:t>
            </a:r>
            <a:endParaRPr lang="ru-RU" b="1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620688"/>
            <a:ext cx="3451001" cy="432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Line 8"/>
          <p:cNvSpPr>
            <a:spLocks noChangeShapeType="1"/>
          </p:cNvSpPr>
          <p:nvPr/>
        </p:nvSpPr>
        <p:spPr bwMode="auto">
          <a:xfrm>
            <a:off x="777875" y="1108075"/>
            <a:ext cx="7747000" cy="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3797" name="Rectangle 6"/>
          <p:cNvSpPr>
            <a:spLocks noChangeArrowheads="1"/>
          </p:cNvSpPr>
          <p:nvPr/>
        </p:nvSpPr>
        <p:spPr bwMode="auto">
          <a:xfrm>
            <a:off x="0" y="201613"/>
            <a:ext cx="914400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b"/>
          <a:lstStyle/>
          <a:p>
            <a:pPr algn="ctr" eaLnBrk="0" hangingPunct="0">
              <a:lnSpc>
                <a:spcPct val="80000"/>
              </a:lnSpc>
              <a:defRPr/>
            </a:pPr>
            <a:r>
              <a:rPr lang="ru-RU" sz="2800" b="1" dirty="0">
                <a:solidFill>
                  <a:srgbClr val="FFC000"/>
                </a:solidFill>
              </a:rPr>
              <a:t>Организационные  центры </a:t>
            </a:r>
            <a:br>
              <a:rPr lang="ru-RU" sz="2800" b="1" dirty="0">
                <a:solidFill>
                  <a:srgbClr val="FFC000"/>
                </a:solidFill>
              </a:rPr>
            </a:br>
            <a:r>
              <a:rPr lang="ru-RU" sz="2800" b="1" dirty="0">
                <a:solidFill>
                  <a:srgbClr val="FFC000"/>
                </a:solidFill>
              </a:rPr>
              <a:t>информационно-психологических  войн</a:t>
            </a:r>
            <a:r>
              <a:rPr lang="ru-RU" sz="2400" b="1" dirty="0">
                <a:solidFill>
                  <a:srgbClr val="FFC000"/>
                </a:solidFill>
              </a:rPr>
              <a:t>  </a:t>
            </a:r>
          </a:p>
          <a:p>
            <a:pPr eaLnBrk="0" hangingPunct="0">
              <a:lnSpc>
                <a:spcPct val="80000"/>
              </a:lnSpc>
              <a:defRPr/>
            </a:pPr>
            <a:endParaRPr lang="ru-RU" sz="2000" b="1" dirty="0"/>
          </a:p>
        </p:txBody>
      </p:sp>
      <p:pic>
        <p:nvPicPr>
          <p:cNvPr id="22532" name="Рисунок 4" descr="source (1)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4016" y="1177924"/>
            <a:ext cx="7940860" cy="54914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73238960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Line 8"/>
          <p:cNvSpPr>
            <a:spLocks noChangeShapeType="1"/>
          </p:cNvSpPr>
          <p:nvPr/>
        </p:nvSpPr>
        <p:spPr bwMode="auto">
          <a:xfrm>
            <a:off x="777875" y="1108075"/>
            <a:ext cx="7747000" cy="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3797" name="Rectangle 6"/>
          <p:cNvSpPr>
            <a:spLocks noChangeArrowheads="1"/>
          </p:cNvSpPr>
          <p:nvPr/>
        </p:nvSpPr>
        <p:spPr bwMode="auto">
          <a:xfrm>
            <a:off x="0" y="201613"/>
            <a:ext cx="914400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b"/>
          <a:lstStyle/>
          <a:p>
            <a:pPr algn="ctr" eaLnBrk="0" hangingPunct="0">
              <a:lnSpc>
                <a:spcPct val="80000"/>
              </a:lnSpc>
              <a:defRPr/>
            </a:pPr>
            <a:r>
              <a:rPr lang="ru-RU" sz="2800" b="1" dirty="0">
                <a:solidFill>
                  <a:srgbClr val="FFC000"/>
                </a:solidFill>
              </a:rPr>
              <a:t>Организационные  центры </a:t>
            </a:r>
          </a:p>
          <a:p>
            <a:pPr algn="ctr" eaLnBrk="0" hangingPunct="0">
              <a:lnSpc>
                <a:spcPct val="80000"/>
              </a:lnSpc>
              <a:defRPr/>
            </a:pPr>
            <a:r>
              <a:rPr lang="ru-RU" sz="2800" b="1" dirty="0">
                <a:solidFill>
                  <a:srgbClr val="FFC000"/>
                </a:solidFill>
              </a:rPr>
              <a:t>информационно-психологических  войн</a:t>
            </a:r>
            <a:r>
              <a:rPr lang="ru-RU" sz="2400" b="1" dirty="0">
                <a:solidFill>
                  <a:srgbClr val="FFC000"/>
                </a:solidFill>
              </a:rPr>
              <a:t>  </a:t>
            </a:r>
          </a:p>
          <a:p>
            <a:pPr eaLnBrk="0" hangingPunct="0">
              <a:lnSpc>
                <a:spcPct val="80000"/>
              </a:lnSpc>
              <a:defRPr/>
            </a:pPr>
            <a:endParaRPr lang="ru-RU" sz="2000" b="1" dirty="0"/>
          </a:p>
        </p:txBody>
      </p:sp>
      <p:pic>
        <p:nvPicPr>
          <p:cNvPr id="23556" name="Рисунок 9" descr="mfkwn8mbzps.jpg"/>
          <p:cNvPicPr>
            <a:picLocks noChangeAspect="1"/>
          </p:cNvPicPr>
          <p:nvPr/>
        </p:nvPicPr>
        <p:blipFill>
          <a:blip r:embed="rId2" cstate="print"/>
          <a:srcRect t="53529"/>
          <a:stretch>
            <a:fillRect/>
          </a:stretch>
        </p:blipFill>
        <p:spPr bwMode="auto">
          <a:xfrm>
            <a:off x="-119797" y="1340768"/>
            <a:ext cx="9278588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22018255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Line 8"/>
          <p:cNvSpPr>
            <a:spLocks noChangeShapeType="1"/>
          </p:cNvSpPr>
          <p:nvPr/>
        </p:nvSpPr>
        <p:spPr bwMode="auto">
          <a:xfrm>
            <a:off x="625475" y="1023938"/>
            <a:ext cx="7747000" cy="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8675" name="Rectangle 6"/>
          <p:cNvSpPr>
            <a:spLocks noChangeArrowheads="1"/>
          </p:cNvSpPr>
          <p:nvPr/>
        </p:nvSpPr>
        <p:spPr bwMode="auto">
          <a:xfrm>
            <a:off x="473075" y="350838"/>
            <a:ext cx="81534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 eaLnBrk="0" hangingPunct="0">
              <a:lnSpc>
                <a:spcPct val="80000"/>
              </a:lnSpc>
              <a:defRPr/>
            </a:pPr>
            <a:r>
              <a:rPr lang="ru-RU" sz="3000" b="1" dirty="0">
                <a:solidFill>
                  <a:srgbClr val="FFC000"/>
                </a:solidFill>
              </a:rPr>
              <a:t> Вспомогательные технологии </a:t>
            </a:r>
          </a:p>
          <a:p>
            <a:pPr algn="ctr" eaLnBrk="0" hangingPunct="0">
              <a:lnSpc>
                <a:spcPct val="80000"/>
              </a:lnSpc>
              <a:defRPr/>
            </a:pPr>
            <a:r>
              <a:rPr lang="ru-RU" sz="3000" b="1" dirty="0">
                <a:solidFill>
                  <a:srgbClr val="FFC000"/>
                </a:solidFill>
              </a:rPr>
              <a:t>«цветных революций»</a:t>
            </a:r>
            <a:endParaRPr lang="ru-RU" sz="3200" b="1" dirty="0">
              <a:solidFill>
                <a:srgbClr val="FFC000"/>
              </a:solidFill>
              <a:latin typeface="+mj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27286" y="1220925"/>
            <a:ext cx="6884987" cy="70788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«Окна» </a:t>
            </a:r>
            <a:r>
              <a:rPr lang="ru-RU" sz="4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Оветона</a:t>
            </a:r>
            <a:endParaRPr lang="ru-RU" sz="4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Стрелка вниз 11"/>
          <p:cNvSpPr/>
          <p:nvPr/>
        </p:nvSpPr>
        <p:spPr>
          <a:xfrm>
            <a:off x="2411413" y="2022475"/>
            <a:ext cx="650875" cy="762000"/>
          </a:xfrm>
          <a:prstGeom prst="downArrow">
            <a:avLst>
              <a:gd name="adj1" fmla="val 50000"/>
              <a:gd name="adj2" fmla="val 43617"/>
            </a:avLst>
          </a:prstGeom>
          <a:solidFill>
            <a:schemeClr val="tx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5" name="Стрелка вниз 14"/>
          <p:cNvSpPr/>
          <p:nvPr/>
        </p:nvSpPr>
        <p:spPr>
          <a:xfrm>
            <a:off x="6013450" y="1981200"/>
            <a:ext cx="622300" cy="776288"/>
          </a:xfrm>
          <a:prstGeom prst="downArrow">
            <a:avLst>
              <a:gd name="adj1" fmla="val 50000"/>
              <a:gd name="adj2" fmla="val 43617"/>
            </a:avLst>
          </a:prstGeom>
          <a:solidFill>
            <a:schemeClr val="tx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31751" name="Рисунок 13" descr="5790a02d64ff97.4914658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439" y="2757488"/>
            <a:ext cx="9148439" cy="4125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467904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Line 8"/>
          <p:cNvSpPr>
            <a:spLocks noChangeShapeType="1"/>
          </p:cNvSpPr>
          <p:nvPr/>
        </p:nvSpPr>
        <p:spPr bwMode="auto">
          <a:xfrm>
            <a:off x="625475" y="1023938"/>
            <a:ext cx="7747000" cy="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6627" name="Rectangle 6"/>
          <p:cNvSpPr>
            <a:spLocks noChangeArrowheads="1"/>
          </p:cNvSpPr>
          <p:nvPr/>
        </p:nvSpPr>
        <p:spPr bwMode="auto">
          <a:xfrm>
            <a:off x="473075" y="350838"/>
            <a:ext cx="81534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 eaLnBrk="0" hangingPunct="0">
              <a:lnSpc>
                <a:spcPct val="80000"/>
              </a:lnSpc>
              <a:defRPr/>
            </a:pPr>
            <a:r>
              <a:rPr lang="ru-RU" sz="3000" b="1" dirty="0">
                <a:solidFill>
                  <a:srgbClr val="FFC000"/>
                </a:solidFill>
              </a:rPr>
              <a:t>Основные  инструменты  </a:t>
            </a:r>
          </a:p>
          <a:p>
            <a:pPr algn="ctr" eaLnBrk="0" hangingPunct="0">
              <a:lnSpc>
                <a:spcPct val="80000"/>
              </a:lnSpc>
              <a:defRPr/>
            </a:pPr>
            <a:r>
              <a:rPr lang="ru-RU" sz="3000" b="1" dirty="0">
                <a:solidFill>
                  <a:srgbClr val="FFC000"/>
                </a:solidFill>
              </a:rPr>
              <a:t>инициации </a:t>
            </a:r>
            <a:r>
              <a:rPr lang="ru-RU" sz="3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инсургентов</a:t>
            </a:r>
          </a:p>
        </p:txBody>
      </p:sp>
      <p:sp>
        <p:nvSpPr>
          <p:cNvPr id="27652" name="TextBox 1"/>
          <p:cNvSpPr txBox="1">
            <a:spLocks noChangeArrowheads="1"/>
          </p:cNvSpPr>
          <p:nvPr/>
        </p:nvSpPr>
        <p:spPr bwMode="auto">
          <a:xfrm flipH="1">
            <a:off x="254000" y="388938"/>
            <a:ext cx="8497888" cy="167640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/>
          <a:p>
            <a:pPr>
              <a:defRPr/>
            </a:pPr>
            <a:endParaRPr lang="ru-RU" sz="2800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defRPr/>
            </a:pPr>
            <a:endParaRPr lang="ru-RU" sz="2800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defRPr/>
            </a:pPr>
            <a:endParaRPr lang="ru-RU" sz="2400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defRPr/>
            </a:pPr>
            <a:endParaRPr lang="ru-RU" sz="2400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5" name="Рисунок 4" descr="Untitled-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0763" y="3994150"/>
            <a:ext cx="6868927" cy="2313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4" name="Рисунок 7" descr="ИГИЛ по кайфу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910" y="884964"/>
            <a:ext cx="5166290" cy="27811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5" name="Рисунок 8" descr="maxresdefault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080" y="1227138"/>
            <a:ext cx="3968750" cy="2297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6" name="Picture 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08520" y="4437112"/>
            <a:ext cx="2489841" cy="14217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345" name="Rectangle 1"/>
          <p:cNvSpPr>
            <a:spLocks noChangeArrowheads="1"/>
          </p:cNvSpPr>
          <p:nvPr/>
        </p:nvSpPr>
        <p:spPr bwMode="auto">
          <a:xfrm>
            <a:off x="1763688" y="6173525"/>
            <a:ext cx="73803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Инсурге́нты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(лат.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insurgentes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, ед. ч.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insurgens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— «повстанцы») —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вооружённые отряды гражданского населения, противостоящие властям. </a:t>
            </a:r>
          </a:p>
        </p:txBody>
      </p:sp>
    </p:spTree>
    <p:extLst>
      <p:ext uri="{BB962C8B-B14F-4D97-AF65-F5344CB8AC3E}">
        <p14:creationId xmlns="" xmlns:p14="http://schemas.microsoft.com/office/powerpoint/2010/main" val="1238702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Line 8"/>
          <p:cNvSpPr>
            <a:spLocks noChangeShapeType="1"/>
          </p:cNvSpPr>
          <p:nvPr/>
        </p:nvSpPr>
        <p:spPr bwMode="auto">
          <a:xfrm>
            <a:off x="650875" y="1482725"/>
            <a:ext cx="7842250" cy="55563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3797" name="Rectangle 6"/>
          <p:cNvSpPr>
            <a:spLocks noChangeArrowheads="1"/>
          </p:cNvSpPr>
          <p:nvPr/>
        </p:nvSpPr>
        <p:spPr bwMode="auto">
          <a:xfrm>
            <a:off x="279400" y="207963"/>
            <a:ext cx="8685213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b"/>
          <a:lstStyle/>
          <a:p>
            <a:pPr algn="ctr" eaLnBrk="0" hangingPunct="0">
              <a:lnSpc>
                <a:spcPct val="80000"/>
              </a:lnSpc>
              <a:defRPr/>
            </a:pPr>
            <a:r>
              <a:rPr lang="ru-RU" sz="3600" b="1" dirty="0">
                <a:solidFill>
                  <a:srgbClr val="FFC000"/>
                </a:solidFill>
                <a:latin typeface="+mj-lt"/>
                <a:ea typeface="+mj-ea"/>
                <a:cs typeface="+mj-cs"/>
              </a:rPr>
              <a:t>Новые тренды  террористов-смертников: использование  детей </a:t>
            </a:r>
          </a:p>
          <a:p>
            <a:pPr eaLnBrk="0" hangingPunct="0">
              <a:lnSpc>
                <a:spcPct val="80000"/>
              </a:lnSpc>
              <a:defRPr/>
            </a:pPr>
            <a:endParaRPr lang="ru-RU" sz="2000" b="1" dirty="0"/>
          </a:p>
        </p:txBody>
      </p:sp>
      <p:pic>
        <p:nvPicPr>
          <p:cNvPr id="36868" name="Рисунок 10" descr="dbknb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758950"/>
            <a:ext cx="4343400" cy="417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9" name="Рисунок 12" descr="16.png"/>
          <p:cNvPicPr>
            <a:picLocks noChangeAspect="1"/>
          </p:cNvPicPr>
          <p:nvPr/>
        </p:nvPicPr>
        <p:blipFill>
          <a:blip r:embed="rId4" cstate="print"/>
          <a:srcRect b="14793"/>
          <a:stretch>
            <a:fillRect/>
          </a:stretch>
        </p:blipFill>
        <p:spPr bwMode="auto">
          <a:xfrm>
            <a:off x="3866933" y="4077072"/>
            <a:ext cx="6408712" cy="30706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0" name="Рисунок 13" descr="childdaeshkiller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95725" y="1550988"/>
            <a:ext cx="3422650" cy="2605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50533526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Line 8"/>
          <p:cNvSpPr>
            <a:spLocks noChangeShapeType="1"/>
          </p:cNvSpPr>
          <p:nvPr/>
        </p:nvSpPr>
        <p:spPr bwMode="auto">
          <a:xfrm flipV="1">
            <a:off x="858838" y="1550988"/>
            <a:ext cx="7745412" cy="46037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3797" name="Rectangle 6"/>
          <p:cNvSpPr>
            <a:spLocks noChangeArrowheads="1"/>
          </p:cNvSpPr>
          <p:nvPr/>
        </p:nvSpPr>
        <p:spPr bwMode="auto">
          <a:xfrm>
            <a:off x="0" y="290513"/>
            <a:ext cx="9144000" cy="140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b"/>
          <a:lstStyle/>
          <a:p>
            <a:pPr algn="ctr" eaLnBrk="0" hangingPunct="0">
              <a:lnSpc>
                <a:spcPct val="80000"/>
              </a:lnSpc>
              <a:defRPr/>
            </a:pPr>
            <a:r>
              <a:rPr lang="ru-RU" sz="3600" b="1" dirty="0">
                <a:solidFill>
                  <a:srgbClr val="FFC000"/>
                </a:solidFill>
                <a:latin typeface="+mj-lt"/>
                <a:ea typeface="+mj-ea"/>
                <a:cs typeface="+mj-cs"/>
              </a:rPr>
              <a:t>Новые  тренды: </a:t>
            </a:r>
          </a:p>
          <a:p>
            <a:pPr algn="ctr" eaLnBrk="0" hangingPunct="0">
              <a:lnSpc>
                <a:spcPct val="80000"/>
              </a:lnSpc>
              <a:defRPr/>
            </a:pPr>
            <a:r>
              <a:rPr lang="ru-RU" sz="3600" b="1" dirty="0">
                <a:solidFill>
                  <a:srgbClr val="FFC000"/>
                </a:solidFill>
                <a:latin typeface="+mj-lt"/>
                <a:ea typeface="+mj-ea"/>
                <a:cs typeface="+mj-cs"/>
              </a:rPr>
              <a:t>повсеместное   использование </a:t>
            </a:r>
          </a:p>
          <a:p>
            <a:pPr algn="ctr" eaLnBrk="0" hangingPunct="0">
              <a:lnSpc>
                <a:spcPct val="80000"/>
              </a:lnSpc>
              <a:defRPr/>
            </a:pPr>
            <a:r>
              <a:rPr lang="ru-RU" sz="3600" b="1" dirty="0" err="1">
                <a:solidFill>
                  <a:srgbClr val="FFC000"/>
                </a:solidFill>
                <a:latin typeface="+mj-lt"/>
                <a:ea typeface="+mj-ea"/>
                <a:cs typeface="+mj-cs"/>
              </a:rPr>
              <a:t>психохимии</a:t>
            </a:r>
            <a:r>
              <a:rPr lang="ru-RU" sz="3600" b="1" dirty="0">
                <a:solidFill>
                  <a:srgbClr val="FFC000"/>
                </a:solidFill>
                <a:latin typeface="+mj-lt"/>
                <a:ea typeface="+mj-ea"/>
                <a:cs typeface="+mj-cs"/>
              </a:rPr>
              <a:t> </a:t>
            </a:r>
          </a:p>
          <a:p>
            <a:pPr eaLnBrk="0" hangingPunct="0">
              <a:lnSpc>
                <a:spcPct val="80000"/>
              </a:lnSpc>
              <a:defRPr/>
            </a:pPr>
            <a:endParaRPr lang="ru-RU" sz="2000" b="1" dirty="0"/>
          </a:p>
        </p:txBody>
      </p:sp>
      <p:pic>
        <p:nvPicPr>
          <p:cNvPr id="38916" name="Рисунок 11" descr="http://ic.pics.livejournal.com/k2_3300/70215296/384962/384962_9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46688" y="3276600"/>
            <a:ext cx="3897312" cy="272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7" name="Рисунок 6" descr="Упаковка первитина времен нацистской Германии, внизу подпись &quot;Осторожно!&quot;. Фото: © Flickr/ww2galler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706563"/>
            <a:ext cx="5419725" cy="318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36866380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/>
          <p:cNvSpPr>
            <a:spLocks noGrp="1"/>
          </p:cNvSpPr>
          <p:nvPr>
            <p:ph type="ctrTitle"/>
          </p:nvPr>
        </p:nvSpPr>
        <p:spPr>
          <a:xfrm>
            <a:off x="436563" y="0"/>
            <a:ext cx="8474075" cy="1276350"/>
          </a:xfrm>
        </p:spPr>
        <p:txBody>
          <a:bodyPr/>
          <a:lstStyle/>
          <a:p>
            <a:pPr algn="ctr">
              <a:defRPr/>
            </a:pPr>
            <a:r>
              <a:rPr lang="ru-RU" sz="3200" dirty="0" smtClean="0">
                <a:solidFill>
                  <a:srgbClr val="FFC000"/>
                </a:solidFill>
              </a:rPr>
              <a:t>Новый  тренд: стимулирование  «</a:t>
            </a:r>
            <a:r>
              <a:rPr lang="ru-RU" sz="3200" dirty="0" err="1" smtClean="0">
                <a:solidFill>
                  <a:srgbClr val="FFC000"/>
                </a:solidFill>
              </a:rPr>
              <a:t>саморадикализации</a:t>
            </a:r>
            <a:r>
              <a:rPr lang="ru-RU" sz="3200" dirty="0" smtClean="0">
                <a:solidFill>
                  <a:srgbClr val="FFC000"/>
                </a:solidFill>
              </a:rPr>
              <a:t>»</a:t>
            </a:r>
          </a:p>
        </p:txBody>
      </p:sp>
      <p:sp>
        <p:nvSpPr>
          <p:cNvPr id="39939" name="Текст 2"/>
          <p:cNvSpPr>
            <a:spLocks noGrp="1"/>
          </p:cNvSpPr>
          <p:nvPr>
            <p:ph type="body" idx="1"/>
          </p:nvPr>
        </p:nvSpPr>
        <p:spPr>
          <a:xfrm>
            <a:off x="374650" y="1189038"/>
            <a:ext cx="8510588" cy="858837"/>
          </a:xfrm>
        </p:spPr>
        <p:txBody>
          <a:bodyPr/>
          <a:lstStyle/>
          <a:p>
            <a:pPr eaLnBrk="1" hangingPunct="1"/>
            <a:r>
              <a:rPr lang="ru-RU" sz="3200" smtClean="0">
                <a:solidFill>
                  <a:srgbClr val="DFE1E7"/>
                </a:solidFill>
              </a:rPr>
              <a:t> </a:t>
            </a:r>
          </a:p>
          <a:p>
            <a:pPr eaLnBrk="1" hangingPunct="1"/>
            <a:endParaRPr lang="ru-RU" smtClean="0">
              <a:solidFill>
                <a:srgbClr val="DFE1E7"/>
              </a:solidFill>
            </a:endParaRPr>
          </a:p>
          <a:p>
            <a:endParaRPr lang="ru-RU" sz="2400" smtClean="0">
              <a:solidFill>
                <a:srgbClr val="FFC000"/>
              </a:solidFill>
            </a:endParaRPr>
          </a:p>
        </p:txBody>
      </p:sp>
      <p:pic>
        <p:nvPicPr>
          <p:cNvPr id="39940" name="Рисунок 5" descr="56_147925579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84338"/>
            <a:ext cx="5456238" cy="3814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1" name="Рисунок 6" descr="peaceful_islam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27525" y="3452813"/>
            <a:ext cx="4816475" cy="340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637668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/>
          <p:cNvSpPr>
            <a:spLocks noGrp="1"/>
          </p:cNvSpPr>
          <p:nvPr>
            <p:ph type="ctrTitle"/>
          </p:nvPr>
        </p:nvSpPr>
        <p:spPr>
          <a:xfrm>
            <a:off x="303213" y="193675"/>
            <a:ext cx="8474075" cy="1538288"/>
          </a:xfrm>
        </p:spPr>
        <p:txBody>
          <a:bodyPr/>
          <a:lstStyle/>
          <a:p>
            <a:pPr algn="ctr">
              <a:defRPr/>
            </a:pPr>
            <a:r>
              <a:rPr lang="ru-RU" sz="2800" dirty="0" smtClean="0">
                <a:solidFill>
                  <a:srgbClr val="FFC000"/>
                </a:solidFill>
              </a:rPr>
              <a:t>Новые тренды :  использование   смертников  как триггеров   в  «цветных   революциях»</a:t>
            </a:r>
            <a:endParaRPr lang="ru-RU" cap="none" dirty="0" smtClean="0">
              <a:solidFill>
                <a:srgbClr val="FFC000"/>
              </a:solidFill>
            </a:endParaRPr>
          </a:p>
        </p:txBody>
      </p:sp>
      <p:sp>
        <p:nvSpPr>
          <p:cNvPr id="41987" name="Текст 2"/>
          <p:cNvSpPr>
            <a:spLocks noGrp="1"/>
          </p:cNvSpPr>
          <p:nvPr>
            <p:ph type="body" idx="1"/>
          </p:nvPr>
        </p:nvSpPr>
        <p:spPr>
          <a:xfrm>
            <a:off x="374650" y="1189038"/>
            <a:ext cx="8510588" cy="858837"/>
          </a:xfrm>
        </p:spPr>
        <p:txBody>
          <a:bodyPr/>
          <a:lstStyle/>
          <a:p>
            <a:pPr eaLnBrk="1" hangingPunct="1"/>
            <a:r>
              <a:rPr lang="ru-RU" altLang="ru-RU" sz="3200" smtClean="0">
                <a:solidFill>
                  <a:srgbClr val="DFE1E7"/>
                </a:solidFill>
              </a:rPr>
              <a:t> </a:t>
            </a:r>
          </a:p>
          <a:p>
            <a:pPr eaLnBrk="1" hangingPunct="1"/>
            <a:endParaRPr lang="ru-RU" altLang="ru-RU" smtClean="0">
              <a:solidFill>
                <a:srgbClr val="DFE1E7"/>
              </a:solidFill>
            </a:endParaRPr>
          </a:p>
          <a:p>
            <a:endParaRPr lang="ru-RU" altLang="ru-RU" sz="2400" smtClean="0">
              <a:solidFill>
                <a:srgbClr val="FFC000"/>
              </a:solidFill>
            </a:endParaRPr>
          </a:p>
        </p:txBody>
      </p:sp>
      <p:pic>
        <p:nvPicPr>
          <p:cNvPr id="41988" name="Рисунок 7" descr="sddefault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28322"/>
            <a:ext cx="4355977" cy="36235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9" name="Прямоугольник 8"/>
          <p:cNvSpPr>
            <a:spLocks noChangeArrowheads="1"/>
          </p:cNvSpPr>
          <p:nvPr/>
        </p:nvSpPr>
        <p:spPr bwMode="auto">
          <a:xfrm>
            <a:off x="277813" y="5070475"/>
            <a:ext cx="886618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400" dirty="0">
                <a:solidFill>
                  <a:srgbClr val="FFC000"/>
                </a:solidFill>
              </a:rPr>
              <a:t>Метод ненасильственной борьбы № 158 </a:t>
            </a:r>
          </a:p>
          <a:p>
            <a:r>
              <a:rPr lang="ru-RU" altLang="ru-RU" sz="2400" dirty="0">
                <a:solidFill>
                  <a:srgbClr val="FFC000"/>
                </a:solidFill>
              </a:rPr>
              <a:t>«самоотдача во власть стихии – самосожжение, утопление </a:t>
            </a:r>
          </a:p>
          <a:p>
            <a:r>
              <a:rPr lang="ru-RU" altLang="ru-RU" sz="2400" dirty="0">
                <a:solidFill>
                  <a:srgbClr val="FFC000"/>
                </a:solidFill>
              </a:rPr>
              <a:t>и т.п.»  в  перечне Дж. Шарпа</a:t>
            </a:r>
          </a:p>
        </p:txBody>
      </p:sp>
      <p:pic>
        <p:nvPicPr>
          <p:cNvPr id="41990" name="Рисунок 9" descr="74708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930335"/>
            <a:ext cx="5143500" cy="296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167227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Line 8"/>
          <p:cNvSpPr>
            <a:spLocks noChangeShapeType="1"/>
          </p:cNvSpPr>
          <p:nvPr/>
        </p:nvSpPr>
        <p:spPr bwMode="auto">
          <a:xfrm>
            <a:off x="558800" y="1400175"/>
            <a:ext cx="7747000" cy="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7891" name="Rectangle 6"/>
          <p:cNvSpPr>
            <a:spLocks noChangeArrowheads="1"/>
          </p:cNvSpPr>
          <p:nvPr/>
        </p:nvSpPr>
        <p:spPr bwMode="auto">
          <a:xfrm>
            <a:off x="473075" y="350838"/>
            <a:ext cx="8153400" cy="1033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 eaLnBrk="0" hangingPunct="0">
              <a:lnSpc>
                <a:spcPct val="80000"/>
              </a:lnSpc>
            </a:pPr>
            <a:r>
              <a:rPr lang="ru-RU" sz="3000" b="1">
                <a:solidFill>
                  <a:srgbClr val="FFC000"/>
                </a:solidFill>
              </a:rPr>
              <a:t>Противодействие </a:t>
            </a:r>
          </a:p>
          <a:p>
            <a:pPr algn="ctr" eaLnBrk="0" hangingPunct="0">
              <a:lnSpc>
                <a:spcPct val="80000"/>
              </a:lnSpc>
            </a:pPr>
            <a:r>
              <a:rPr lang="ru-RU" sz="3000" b="1">
                <a:solidFill>
                  <a:srgbClr val="FFC000"/>
                </a:solidFill>
              </a:rPr>
              <a:t>вербовочным действиям террористических организаций</a:t>
            </a:r>
          </a:p>
        </p:txBody>
      </p:sp>
      <p:sp>
        <p:nvSpPr>
          <p:cNvPr id="37892" name="TextBox 1"/>
          <p:cNvSpPr txBox="1">
            <a:spLocks noChangeArrowheads="1"/>
          </p:cNvSpPr>
          <p:nvPr/>
        </p:nvSpPr>
        <p:spPr bwMode="auto">
          <a:xfrm>
            <a:off x="2554288" y="1358900"/>
            <a:ext cx="4183062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>
                <a:solidFill>
                  <a:srgbClr val="FFC000"/>
                </a:solidFill>
              </a:rPr>
              <a:t>Противодействие</a:t>
            </a:r>
          </a:p>
          <a:p>
            <a:pPr algn="ctr"/>
            <a:endParaRPr lang="ru-RU" sz="3200" b="1">
              <a:solidFill>
                <a:srgbClr val="FFC000"/>
              </a:solidFill>
            </a:endParaRPr>
          </a:p>
          <a:p>
            <a:pPr algn="ctr"/>
            <a:r>
              <a:rPr lang="ru-RU" sz="3200" b="1">
                <a:solidFill>
                  <a:srgbClr val="FFC000"/>
                </a:solidFill>
              </a:rPr>
              <a:t>     </a:t>
            </a:r>
          </a:p>
          <a:p>
            <a:pPr algn="ctr"/>
            <a:endParaRPr lang="ru-RU" sz="3200" b="1">
              <a:solidFill>
                <a:srgbClr val="FFC000"/>
              </a:solidFill>
            </a:endParaRPr>
          </a:p>
        </p:txBody>
      </p:sp>
      <p:sp>
        <p:nvSpPr>
          <p:cNvPr id="28677" name="TextBox 12"/>
          <p:cNvSpPr txBox="1">
            <a:spLocks noChangeArrowheads="1"/>
          </p:cNvSpPr>
          <p:nvPr/>
        </p:nvSpPr>
        <p:spPr bwMode="auto">
          <a:xfrm>
            <a:off x="528638" y="2840038"/>
            <a:ext cx="2981325" cy="831850"/>
          </a:xfrm>
          <a:prstGeom prst="rect">
            <a:avLst/>
          </a:prstGeom>
          <a:solidFill>
            <a:schemeClr val="bg2">
              <a:lumMod val="90000"/>
              <a:lumOff val="10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dirty="0">
                <a:solidFill>
                  <a:srgbClr val="C00000"/>
                </a:solidFill>
              </a:rPr>
              <a:t>Информационное противодействие</a:t>
            </a:r>
          </a:p>
        </p:txBody>
      </p:sp>
      <p:sp>
        <p:nvSpPr>
          <p:cNvPr id="28678" name="TextBox 13"/>
          <p:cNvSpPr txBox="1">
            <a:spLocks noChangeArrowheads="1"/>
          </p:cNvSpPr>
          <p:nvPr/>
        </p:nvSpPr>
        <p:spPr bwMode="auto">
          <a:xfrm flipH="1">
            <a:off x="5859463" y="3622675"/>
            <a:ext cx="2921000" cy="1200150"/>
          </a:xfrm>
          <a:prstGeom prst="rect">
            <a:avLst/>
          </a:prstGeom>
          <a:solidFill>
            <a:schemeClr val="bg2">
              <a:lumMod val="90000"/>
              <a:lumOff val="10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2400" dirty="0">
                <a:solidFill>
                  <a:srgbClr val="C00000"/>
                </a:solidFill>
              </a:rPr>
              <a:t>Контроль инфраструктуры и ресурсов</a:t>
            </a:r>
          </a:p>
        </p:txBody>
      </p:sp>
      <p:pic>
        <p:nvPicPr>
          <p:cNvPr id="37895" name="Picture 12" descr="http://hursiad.org/Resim/TR/Icerik/75-B-20120823131136-abd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40438" y="4792663"/>
            <a:ext cx="2798762" cy="206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Стрелка вниз 11"/>
          <p:cNvSpPr/>
          <p:nvPr/>
        </p:nvSpPr>
        <p:spPr>
          <a:xfrm>
            <a:off x="6081713" y="1939925"/>
            <a:ext cx="485775" cy="16351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3" name="Стрелка вниз 12"/>
          <p:cNvSpPr/>
          <p:nvPr/>
        </p:nvSpPr>
        <p:spPr>
          <a:xfrm>
            <a:off x="2992438" y="2022475"/>
            <a:ext cx="484187" cy="85883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37899" name="Рисунок 13" descr="sundiev-smirnov-teoriya-i-tehnologii-socialnoy-destruktsii-ines__1_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810000"/>
            <a:ext cx="2141538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4" descr="book-381x600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0600" y="3851275"/>
            <a:ext cx="1909763" cy="300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867029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19872" y="2249424"/>
            <a:ext cx="5400600" cy="4491944"/>
          </a:xfrm>
        </p:spPr>
        <p:txBody>
          <a:bodyPr>
            <a:normAutofit lnSpcReduction="10000"/>
          </a:bodyPr>
          <a:lstStyle/>
          <a:p>
            <a:r>
              <a:rPr lang="ru-RU" dirty="0">
                <a:solidFill>
                  <a:srgbClr val="C00000"/>
                </a:solidFill>
              </a:rPr>
              <a:t>Член Комиссии по информационному сопровождению государственной национальной политики Совета при Президенте РФ по межнациональным отношениям</a:t>
            </a:r>
          </a:p>
          <a:p>
            <a:r>
              <a:rPr lang="ru-RU" dirty="0">
                <a:solidFill>
                  <a:srgbClr val="C00000"/>
                </a:solidFill>
              </a:rPr>
              <a:t>профессор, </a:t>
            </a:r>
            <a:r>
              <a:rPr lang="ru-RU" dirty="0" err="1">
                <a:solidFill>
                  <a:srgbClr val="C00000"/>
                </a:solidFill>
              </a:rPr>
              <a:t>д.филос.н</a:t>
            </a:r>
            <a:r>
              <a:rPr lang="ru-RU" dirty="0">
                <a:solidFill>
                  <a:srgbClr val="C00000"/>
                </a:solidFill>
              </a:rPr>
              <a:t>.  </a:t>
            </a:r>
            <a:r>
              <a:rPr lang="ru-RU" b="1" dirty="0">
                <a:solidFill>
                  <a:srgbClr val="C00000"/>
                </a:solidFill>
              </a:rPr>
              <a:t>Орлова Ирина Викторовна</a:t>
            </a:r>
          </a:p>
          <a:p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1026" name="Picture 2" descr="Картинки по запросу Орлова Ирина Викторовн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536" y="1125836"/>
            <a:ext cx="2950336" cy="442550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80719291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836712"/>
            <a:ext cx="8784976" cy="1373088"/>
          </a:xfrm>
        </p:spPr>
        <p:txBody>
          <a:bodyPr>
            <a:noAutofit/>
          </a:bodyPr>
          <a:lstStyle/>
          <a:p>
            <a:r>
              <a:rPr lang="ru-RU" sz="3600" dirty="0">
                <a:solidFill>
                  <a:srgbClr val="C00000"/>
                </a:solidFill>
              </a:rPr>
              <a:t>Противодействие вовлечения молодежи в террористические </a:t>
            </a:r>
            <a:r>
              <a:rPr lang="ru-RU" sz="3600" dirty="0" smtClean="0">
                <a:solidFill>
                  <a:srgbClr val="C00000"/>
                </a:solidFill>
              </a:rPr>
              <a:t>организации</a:t>
            </a:r>
            <a:br>
              <a:rPr lang="ru-RU" sz="3600" dirty="0" smtClean="0">
                <a:solidFill>
                  <a:srgbClr val="C00000"/>
                </a:solidFill>
              </a:rPr>
            </a:br>
            <a:endParaRPr lang="ru-RU" sz="3600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>
                <a:solidFill>
                  <a:srgbClr val="183962"/>
                </a:solidFill>
              </a:rPr>
              <a:t>Кампания по формированию общенациональной идентичности. Наработанный стране опыт привлечения к подобной программе успешных представителей диаспор и землячеств для проведения лекций в школах и вузах, телепередач и интернет-трансляций особенно интересен для регионов </a:t>
            </a:r>
            <a:r>
              <a:rPr lang="ru-RU" dirty="0" smtClean="0">
                <a:solidFill>
                  <a:srgbClr val="183962"/>
                </a:solidFill>
              </a:rPr>
              <a:t>России</a:t>
            </a:r>
          </a:p>
          <a:p>
            <a:endParaRPr lang="ru-RU" dirty="0">
              <a:solidFill>
                <a:srgbClr val="183962"/>
              </a:solidFill>
            </a:endParaRPr>
          </a:p>
          <a:p>
            <a:r>
              <a:rPr lang="ru-RU" dirty="0">
                <a:solidFill>
                  <a:srgbClr val="183962"/>
                </a:solidFill>
              </a:rPr>
              <a:t>Проведение на телевидении и в Интернете рекламной кампании «Почему я горжусь Россией»</a:t>
            </a:r>
          </a:p>
        </p:txBody>
      </p:sp>
    </p:spTree>
    <p:extLst>
      <p:ext uri="{BB962C8B-B14F-4D97-AF65-F5344CB8AC3E}">
        <p14:creationId xmlns="" xmlns:p14="http://schemas.microsoft.com/office/powerpoint/2010/main" val="104713302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764704"/>
            <a:ext cx="8424935" cy="5832648"/>
          </a:xfrm>
        </p:spPr>
        <p:txBody>
          <a:bodyPr>
            <a:noAutofit/>
          </a:bodyPr>
          <a:lstStyle/>
          <a:p>
            <a:r>
              <a:rPr lang="ru-RU" sz="3200" b="1" i="1" dirty="0" err="1" smtClean="0">
                <a:solidFill>
                  <a:srgbClr val="C00000"/>
                </a:solidFill>
              </a:rPr>
              <a:t>Справочно</a:t>
            </a:r>
            <a:r>
              <a:rPr lang="ru-RU" sz="3200" i="1" dirty="0" smtClean="0">
                <a:solidFill>
                  <a:srgbClr val="183962"/>
                </a:solidFill>
              </a:rPr>
              <a:t> </a:t>
            </a:r>
          </a:p>
          <a:p>
            <a:pPr marL="109728" indent="0">
              <a:buNone/>
            </a:pPr>
            <a:r>
              <a:rPr lang="ru-RU" sz="3200" dirty="0" smtClean="0">
                <a:solidFill>
                  <a:srgbClr val="183962"/>
                </a:solidFill>
              </a:rPr>
              <a:t>В </a:t>
            </a:r>
            <a:r>
              <a:rPr lang="ru-RU" sz="3200" dirty="0">
                <a:solidFill>
                  <a:srgbClr val="183962"/>
                </a:solidFill>
              </a:rPr>
              <a:t>Великобритании, согласно новому антитеррористическому законодательству, которое вступило в силу 1 июля 2015 г., школы должны использовать специальное программное обеспечение, которое будет осуществлять мониторинг интернет-активности учеников, включая их переписку в </a:t>
            </a:r>
            <a:r>
              <a:rPr lang="ru-RU" sz="3200" dirty="0" err="1">
                <a:solidFill>
                  <a:srgbClr val="183962"/>
                </a:solidFill>
              </a:rPr>
              <a:t>соцсетях</a:t>
            </a:r>
            <a:r>
              <a:rPr lang="ru-RU" sz="3200" dirty="0">
                <a:solidFill>
                  <a:srgbClr val="183962"/>
                </a:solidFill>
              </a:rPr>
              <a:t>, на предмет характерных терминов, которые употребляют вербовщики</a:t>
            </a:r>
          </a:p>
        </p:txBody>
      </p:sp>
    </p:spTree>
    <p:extLst>
      <p:ext uri="{BB962C8B-B14F-4D97-AF65-F5344CB8AC3E}">
        <p14:creationId xmlns="" xmlns:p14="http://schemas.microsoft.com/office/powerpoint/2010/main" val="380462198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2209800"/>
            <a:ext cx="9144000" cy="4648200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rgbClr val="183962"/>
                </a:solidFill>
              </a:rPr>
              <a:t>Широкое распространение среди населения информации о признаках </a:t>
            </a:r>
            <a:r>
              <a:rPr lang="ru-RU" dirty="0" err="1">
                <a:solidFill>
                  <a:srgbClr val="183962"/>
                </a:solidFill>
              </a:rPr>
              <a:t>радикализации</a:t>
            </a:r>
            <a:r>
              <a:rPr lang="ru-RU" dirty="0">
                <a:solidFill>
                  <a:srgbClr val="183962"/>
                </a:solidFill>
              </a:rPr>
              <a:t>, разработка экспертами системы критериев, свидетельствующих о потенциальной вовлеченности в экстремистские организации и о степени этой вовлеченности</a:t>
            </a:r>
          </a:p>
          <a:p>
            <a:r>
              <a:rPr lang="ru-RU" dirty="0">
                <a:solidFill>
                  <a:srgbClr val="183962"/>
                </a:solidFill>
              </a:rPr>
              <a:t>Введение образовательного курса по критическому восприятию информации в Интернете, развитие у учащихся навыков распознавания материалов экстремистского содержания</a:t>
            </a: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79512" y="836712"/>
            <a:ext cx="8784976" cy="1373088"/>
          </a:xfrm>
        </p:spPr>
        <p:txBody>
          <a:bodyPr>
            <a:noAutofit/>
          </a:bodyPr>
          <a:lstStyle/>
          <a:p>
            <a:r>
              <a:rPr lang="ru-RU" sz="3600" dirty="0">
                <a:solidFill>
                  <a:srgbClr val="C00000"/>
                </a:solidFill>
              </a:rPr>
              <a:t>Противодействие вовлечения молодежи в террористические </a:t>
            </a:r>
            <a:r>
              <a:rPr lang="ru-RU" sz="3600" dirty="0" smtClean="0">
                <a:solidFill>
                  <a:srgbClr val="C00000"/>
                </a:solidFill>
              </a:rPr>
              <a:t>организации</a:t>
            </a:r>
            <a:br>
              <a:rPr lang="ru-RU" sz="3600" dirty="0" smtClean="0">
                <a:solidFill>
                  <a:srgbClr val="C00000"/>
                </a:solidFill>
              </a:rPr>
            </a:br>
            <a:endParaRPr lang="ru-RU" sz="36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9095802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2857" y="1988840"/>
            <a:ext cx="9039353" cy="5091096"/>
          </a:xfrm>
        </p:spPr>
        <p:txBody>
          <a:bodyPr>
            <a:normAutofit fontScale="92500" lnSpcReduction="10000"/>
          </a:bodyPr>
          <a:lstStyle/>
          <a:p>
            <a:r>
              <a:rPr lang="ru-RU" dirty="0">
                <a:solidFill>
                  <a:srgbClr val="183962"/>
                </a:solidFill>
              </a:rPr>
              <a:t>Активное использование Интернета для контрпропаганды, направленной против экстремизма, распространение в Интернете, особенно в социальных сетях, свидетельств бывших религиозных радикалов, вставших на путь исправления</a:t>
            </a:r>
          </a:p>
          <a:p>
            <a:r>
              <a:rPr lang="ru-RU" dirty="0">
                <a:solidFill>
                  <a:srgbClr val="183962"/>
                </a:solidFill>
              </a:rPr>
              <a:t>Помощь развитию «русского ислама», который станет гарантией против экстремизма Идеологическая борьба за лояльность российских мусульман – важный аспект обеспечения безопасности и внутриполитической стабильности в стране</a:t>
            </a:r>
          </a:p>
          <a:p>
            <a:r>
              <a:rPr lang="ru-RU" dirty="0">
                <a:solidFill>
                  <a:srgbClr val="183962"/>
                </a:solidFill>
              </a:rPr>
              <a:t> расширение доступа к высшему образованию для </a:t>
            </a:r>
            <a:r>
              <a:rPr lang="ru-RU" dirty="0" smtClean="0">
                <a:solidFill>
                  <a:srgbClr val="183962"/>
                </a:solidFill>
              </a:rPr>
              <a:t>мигрантов-выходцев </a:t>
            </a:r>
            <a:r>
              <a:rPr lang="ru-RU" dirty="0">
                <a:solidFill>
                  <a:srgbClr val="183962"/>
                </a:solidFill>
              </a:rPr>
              <a:t>из стран бывшего СССР</a:t>
            </a:r>
          </a:p>
          <a:p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07504" y="764704"/>
            <a:ext cx="8784976" cy="1373088"/>
          </a:xfrm>
        </p:spPr>
        <p:txBody>
          <a:bodyPr>
            <a:noAutofit/>
          </a:bodyPr>
          <a:lstStyle/>
          <a:p>
            <a:r>
              <a:rPr lang="ru-RU" sz="3600" dirty="0">
                <a:solidFill>
                  <a:srgbClr val="C00000"/>
                </a:solidFill>
              </a:rPr>
              <a:t>Противодействие вовлечения молодежи в террористические </a:t>
            </a:r>
            <a:r>
              <a:rPr lang="ru-RU" sz="3600" dirty="0" smtClean="0">
                <a:solidFill>
                  <a:srgbClr val="C00000"/>
                </a:solidFill>
              </a:rPr>
              <a:t>организации</a:t>
            </a:r>
            <a:br>
              <a:rPr lang="ru-RU" sz="3600" dirty="0" smtClean="0">
                <a:solidFill>
                  <a:srgbClr val="C00000"/>
                </a:solidFill>
              </a:rPr>
            </a:br>
            <a:endParaRPr lang="ru-RU" sz="36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7333788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" y="2204864"/>
            <a:ext cx="8604447" cy="4653136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rgbClr val="183962"/>
                </a:solidFill>
              </a:rPr>
              <a:t>Введение в образовательные программы курса преподавания религиозной культуры светскими учителями в светских учебных заведениях, что позволит лишить радикалов монополии на распространение информации о религии </a:t>
            </a:r>
          </a:p>
          <a:p>
            <a:r>
              <a:rPr lang="ru-RU" dirty="0">
                <a:solidFill>
                  <a:srgbClr val="183962"/>
                </a:solidFill>
              </a:rPr>
              <a:t>Разработка программы по возвращению бывших членов экстремистских группировок к нормальной жизни, для чего предлагается создать сеть индивидуальных наставников</a:t>
            </a: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07504" y="764704"/>
            <a:ext cx="8784976" cy="1373088"/>
          </a:xfrm>
        </p:spPr>
        <p:txBody>
          <a:bodyPr>
            <a:noAutofit/>
          </a:bodyPr>
          <a:lstStyle/>
          <a:p>
            <a:r>
              <a:rPr lang="ru-RU" sz="3600" dirty="0">
                <a:solidFill>
                  <a:srgbClr val="C00000"/>
                </a:solidFill>
              </a:rPr>
              <a:t>Противодействие вовлечения молодежи в террористические </a:t>
            </a:r>
            <a:r>
              <a:rPr lang="ru-RU" sz="3600" dirty="0" smtClean="0">
                <a:solidFill>
                  <a:srgbClr val="C00000"/>
                </a:solidFill>
              </a:rPr>
              <a:t>организации</a:t>
            </a:r>
            <a:br>
              <a:rPr lang="ru-RU" sz="3600" dirty="0" smtClean="0">
                <a:solidFill>
                  <a:srgbClr val="C00000"/>
                </a:solidFill>
              </a:rPr>
            </a:br>
            <a:endParaRPr lang="ru-RU" sz="36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8442940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79215"/>
            <a:ext cx="6194623" cy="6194623"/>
          </a:xfr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764704"/>
            <a:ext cx="4896544" cy="580983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err="1" smtClean="0">
                <a:solidFill>
                  <a:srgbClr val="C00000"/>
                </a:solidFill>
              </a:rPr>
              <a:t>Худолеев</a:t>
            </a:r>
            <a:endParaRPr lang="ru-RU" b="1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ru-RU" b="1" dirty="0" smtClean="0">
                <a:solidFill>
                  <a:srgbClr val="C00000"/>
                </a:solidFill>
              </a:rPr>
              <a:t>Андрей Николаевич</a:t>
            </a:r>
            <a:r>
              <a:rPr lang="ru-RU" dirty="0" smtClean="0">
                <a:solidFill>
                  <a:srgbClr val="C00000"/>
                </a:solidFill>
              </a:rPr>
              <a:t>, ответственный секретарь Комиссии по вопросам информационного сопровождения государственной национальной политики Совета при Президенте РФ по межнациональным отношениям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84994" name="Picture 2" descr="http://khamzin-fm.com/wp-content/uploads/2015/10/%D0%93%D1%80%D0%B0%D0%B6%D0%B4%D0%B0%D0%BD%D1%81%D0%BA%D0%B8%D0%B9-%D1%84%D0%BE%D1%80%D1%83%D0%BC-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188640"/>
            <a:ext cx="6012160" cy="400810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692696"/>
            <a:ext cx="8172400" cy="5826914"/>
          </a:xfr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692696"/>
            <a:ext cx="8435280" cy="1517104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План мероприятий по профилактике экстремизма для профессионального образования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420888"/>
            <a:ext cx="9144000" cy="4437112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>
                <a:solidFill>
                  <a:srgbClr val="006600"/>
                </a:solidFill>
              </a:rPr>
              <a:t>1. Содействие в бытовом и трудовом устройстве, овладении трудовыми навыками.</a:t>
            </a:r>
          </a:p>
          <a:p>
            <a:r>
              <a:rPr lang="ru-RU" dirty="0" smtClean="0">
                <a:solidFill>
                  <a:srgbClr val="006600"/>
                </a:solidFill>
              </a:rPr>
              <a:t>2. Содействие в повышении производственной квалификации.</a:t>
            </a:r>
          </a:p>
          <a:p>
            <a:r>
              <a:rPr lang="ru-RU" dirty="0" smtClean="0">
                <a:solidFill>
                  <a:srgbClr val="006600"/>
                </a:solidFill>
              </a:rPr>
              <a:t>3. Принятие мер, направленных на устранение обстоятельств, оказывающих отрицательное влияние на условия жизни.</a:t>
            </a:r>
          </a:p>
          <a:p>
            <a:r>
              <a:rPr lang="ru-RU" dirty="0" smtClean="0">
                <a:solidFill>
                  <a:srgbClr val="006600"/>
                </a:solidFill>
              </a:rPr>
              <a:t>4. Привлечение их к участию в спортивной и творческой деятельности.</a:t>
            </a:r>
          </a:p>
          <a:p>
            <a:r>
              <a:rPr lang="ru-RU" dirty="0" smtClean="0">
                <a:solidFill>
                  <a:srgbClr val="006600"/>
                </a:solidFill>
              </a:rPr>
              <a:t>5. Создание соответствующих адекватных систем предупредительных мер и механизмов их реализации.</a:t>
            </a:r>
          </a:p>
          <a:p>
            <a:r>
              <a:rPr lang="ru-RU" dirty="0" smtClean="0">
                <a:solidFill>
                  <a:srgbClr val="006600"/>
                </a:solidFill>
              </a:rPr>
              <a:t>6. Привлечение общественных воспитателей, шефов, наставников для индивидуальной профилактической и воспитательной работы, привлечение к ней мастеров спорта, спортсменов-разрядников, тренеров, студентов и представителей творческой интеллигенции, представителей религиозных </a:t>
            </a:r>
            <a:r>
              <a:rPr lang="ru-RU" dirty="0" err="1" smtClean="0">
                <a:solidFill>
                  <a:srgbClr val="006600"/>
                </a:solidFill>
              </a:rPr>
              <a:t>конфессий</a:t>
            </a:r>
            <a:r>
              <a:rPr lang="ru-RU" dirty="0" smtClean="0">
                <a:solidFill>
                  <a:srgbClr val="006600"/>
                </a:solidFill>
              </a:rPr>
              <a:t>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548679"/>
            <a:ext cx="4680520" cy="2592289"/>
          </a:xfrm>
        </p:spPr>
        <p:txBody>
          <a:bodyPr>
            <a:normAutofit/>
          </a:bodyPr>
          <a:lstStyle/>
          <a:p>
            <a:endParaRPr lang="ru-RU" sz="6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200" y="4221088"/>
            <a:ext cx="8291264" cy="2376264"/>
          </a:xfrm>
        </p:spPr>
        <p:txBody>
          <a:bodyPr>
            <a:normAutofit/>
          </a:bodyPr>
          <a:lstStyle/>
          <a:p>
            <a:pPr algn="ctr"/>
            <a:endParaRPr lang="ru-RU" i="1" dirty="0">
              <a:solidFill>
                <a:srgbClr val="183962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D:\МАРКЕТИНГ РГРТУ\логотип фото\RGRTU_log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260648"/>
            <a:ext cx="2755900" cy="304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Аспект">
    <a:dk1>
      <a:sysClr val="windowText" lastClr="000000"/>
    </a:dk1>
    <a:lt1>
      <a:sysClr val="window" lastClr="FFFFFF"/>
    </a:lt1>
    <a:dk2>
      <a:srgbClr val="323232"/>
    </a:dk2>
    <a:lt2>
      <a:srgbClr val="E3DED1"/>
    </a:lt2>
    <a:accent1>
      <a:srgbClr val="F07F09"/>
    </a:accent1>
    <a:accent2>
      <a:srgbClr val="9F2936"/>
    </a:accent2>
    <a:accent3>
      <a:srgbClr val="1B587C"/>
    </a:accent3>
    <a:accent4>
      <a:srgbClr val="4E8542"/>
    </a:accent4>
    <a:accent5>
      <a:srgbClr val="604878"/>
    </a:accent5>
    <a:accent6>
      <a:srgbClr val="C19859"/>
    </a:accent6>
    <a:hlink>
      <a:srgbClr val="6B9F25"/>
    </a:hlink>
    <a:folHlink>
      <a:srgbClr val="B26B0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932</TotalTime>
  <Words>1297</Words>
  <Application>Microsoft Office PowerPoint</Application>
  <PresentationFormat>Экран (4:3)</PresentationFormat>
  <Paragraphs>132</Paragraphs>
  <Slides>38</Slides>
  <Notes>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39" baseType="lpstr">
      <vt:lpstr>Городская</vt:lpstr>
      <vt:lpstr>Участие в Межрегиональном обучающем семинаре  "Разработка и внедрение методики противодействия идеологии экстремизма в воспитательную работу со студентами вузов»  Саранск,16-18 февраля 2017</vt:lpstr>
      <vt:lpstr>Слайд 2</vt:lpstr>
      <vt:lpstr>Слайд 3</vt:lpstr>
      <vt:lpstr>Россия уже давно на переднем  рубеже борьбы с террором. Это борьба за свободу,  правду и справедливость,  за жизнь людей и  будущее всей цивилизации.  В. В. Путин Послание Президента  Федеральному Собранию на 2016 год  </vt:lpstr>
      <vt:lpstr>Структура понятий</vt:lpstr>
      <vt:lpstr>Стратегия противодействия экстремизму в Российской Федерации до 2025 года (утв. Президентом РФ 28 ноября 2014 г. N Пр-2753)</vt:lpstr>
      <vt:lpstr>Стратегия противодействия экстремизму в Российской Федерации до 2025 года ОСНОВНЫЕ ЗАДАЧИ,  НАПРАВЛЕНИЯ РАБОТЫ</vt:lpstr>
      <vt:lpstr>По данным опроса ВЦИОМ (октябрь 2016г)</vt:lpstr>
      <vt:lpstr>Традиционные  каналы   распространения   идеологии   экстремизма</vt:lpstr>
      <vt:lpstr>Интернет   как  основная  среда  проявления   экстремизма</vt:lpstr>
      <vt:lpstr>84% молодых людей пришли в ряды террористической организаций посредством сети Интернет;  47% обратили внимание на материалы (видео и текст), размещенные онлайн;  41% присягнули на верность ИГИЛ онлайн;  19% пользовались онлайн-инструкциями при подготовке теракта (изготовление самодельных взрывных устройств и бомб).</vt:lpstr>
      <vt:lpstr>Ангажированность   информационных  сервисов  </vt:lpstr>
      <vt:lpstr> Идеологические установки террористических и религиозно-экстремистских организаций  </vt:lpstr>
      <vt:lpstr>Слайд 14</vt:lpstr>
      <vt:lpstr>Слайд 15</vt:lpstr>
      <vt:lpstr>Слайд 16</vt:lpstr>
      <vt:lpstr>Слайд 17</vt:lpstr>
      <vt:lpstr>Вице-президент Российской криминологической ассоциации  доктор философских наук,  профессор   И. Ю. Сундиев</vt:lpstr>
      <vt:lpstr>Слайд 19</vt:lpstr>
      <vt:lpstr>Слайд 20</vt:lpstr>
      <vt:lpstr>Слайд 21</vt:lpstr>
      <vt:lpstr>Слайд 22</vt:lpstr>
      <vt:lpstr>Слайд 23</vt:lpstr>
      <vt:lpstr>Слайд 24</vt:lpstr>
      <vt:lpstr>Новый  тренд: стимулирование  «саморадикализации»</vt:lpstr>
      <vt:lpstr>Новые тренды :  использование   смертников  как триггеров   в  «цветных   революциях»</vt:lpstr>
      <vt:lpstr>Слайд 27</vt:lpstr>
      <vt:lpstr>Слайд 28</vt:lpstr>
      <vt:lpstr>Противодействие вовлечения молодежи в террористические организации </vt:lpstr>
      <vt:lpstr>Слайд 30</vt:lpstr>
      <vt:lpstr>Противодействие вовлечения молодежи в террористические организации </vt:lpstr>
      <vt:lpstr>Противодействие вовлечения молодежи в террористические организации </vt:lpstr>
      <vt:lpstr>Противодействие вовлечения молодежи в террористические организации </vt:lpstr>
      <vt:lpstr>Слайд 34</vt:lpstr>
      <vt:lpstr>Слайд 35</vt:lpstr>
      <vt:lpstr>Слайд 36</vt:lpstr>
      <vt:lpstr>План мероприятий по профилактике экстремизма для профессионального образования</vt:lpstr>
      <vt:lpstr>Слайд 38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Rectorat-5</dc:creator>
  <cp:lastModifiedBy>Rectorat-5</cp:lastModifiedBy>
  <cp:revision>103</cp:revision>
  <dcterms:created xsi:type="dcterms:W3CDTF">2017-02-28T12:42:20Z</dcterms:created>
  <dcterms:modified xsi:type="dcterms:W3CDTF">2017-04-10T10:18:33Z</dcterms:modified>
</cp:coreProperties>
</file>