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256" r:id="rId2"/>
    <p:sldId id="258" r:id="rId3"/>
    <p:sldId id="259" r:id="rId4"/>
    <p:sldId id="260" r:id="rId5"/>
    <p:sldId id="261" r:id="rId6"/>
  </p:sldIdLst>
  <p:sldSz cx="9144000" cy="6858000" type="screen4x3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B142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72833802-FEF1-4C79-8D5D-14CF1EAF98D9}" styleName="Светлый стиль 2 -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5DA37D80-6434-44D0-A028-1B22A696006F}" styleName="Светлый стиль 3 -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37CE84F3-28C3-443E-9E96-99CF82512B78}" styleName="Темный стиль 1 - акцент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DCAF9ED-07DC-4A11-8D7F-57B35C25682E}" styleName="Средний стиль 1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85BE263C-DBD7-4A20-BB59-AAB30ACAA65A}" styleName="Средний стиль 3 - 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18603FDC-E32A-4AB5-989C-0864C3EAD2B8}" styleName="Стиль из темы 2 - акцент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 autoAdjust="0"/>
    <p:restoredTop sz="94660" autoAdjust="0"/>
  </p:normalViewPr>
  <p:slideViewPr>
    <p:cSldViewPr>
      <p:cViewPr>
        <p:scale>
          <a:sx n="70" d="100"/>
          <a:sy n="70" d="100"/>
        </p:scale>
        <p:origin x="-437" y="-269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50444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31A9D1-F052-4043-8132-1E914C356102}" type="datetimeFigureOut">
              <a:rPr lang="ru-RU" smtClean="0"/>
              <a:t>22.11.2012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50444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9623B1-B64E-4CB6-BA7A-B21ABBA19106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196267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C31F2F-47F1-42D5-A4E2-99968D8C7D6C}" type="datetimeFigureOut">
              <a:rPr lang="ru-RU" smtClean="0"/>
              <a:t>22.11.2012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4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DAA20C-63B0-41F1-A0D8-B932BC3D79A4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493650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FCC0C-F597-41FB-BA50-1CBCD3AF443D}" type="datetimeFigureOut">
              <a:rPr lang="ru-RU" smtClean="0"/>
              <a:t>22.11.2012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CDF87-E0CF-40D6-9548-B628D48CEE3D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195155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FCC0C-F597-41FB-BA50-1CBCD3AF443D}" type="datetimeFigureOut">
              <a:rPr lang="ru-RU" smtClean="0"/>
              <a:t>22.11.2012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CDF87-E0CF-40D6-9548-B628D48CEE3D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650519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FCC0C-F597-41FB-BA50-1CBCD3AF443D}" type="datetimeFigureOut">
              <a:rPr lang="ru-RU" smtClean="0"/>
              <a:t>22.11.2012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CDF87-E0CF-40D6-9548-B628D48CEE3D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626634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FCC0C-F597-41FB-BA50-1CBCD3AF443D}" type="datetimeFigureOut">
              <a:rPr lang="ru-RU" smtClean="0"/>
              <a:t>22.11.2012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CDF87-E0CF-40D6-9548-B628D48CEE3D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565107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FCC0C-F597-41FB-BA50-1CBCD3AF443D}" type="datetimeFigureOut">
              <a:rPr lang="ru-RU" smtClean="0"/>
              <a:t>22.11.2012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CDF87-E0CF-40D6-9548-B628D48CEE3D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521045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FCC0C-F597-41FB-BA50-1CBCD3AF443D}" type="datetimeFigureOut">
              <a:rPr lang="ru-RU" smtClean="0"/>
              <a:t>22.11.2012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CDF87-E0CF-40D6-9548-B628D48CEE3D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970759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FCC0C-F597-41FB-BA50-1CBCD3AF443D}" type="datetimeFigureOut">
              <a:rPr lang="ru-RU" smtClean="0"/>
              <a:t>22.11.2012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CDF87-E0CF-40D6-9548-B628D48CEE3D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55655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FCC0C-F597-41FB-BA50-1CBCD3AF443D}" type="datetimeFigureOut">
              <a:rPr lang="ru-RU" smtClean="0"/>
              <a:t>22.11.2012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CDF87-E0CF-40D6-9548-B628D48CEE3D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02778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FCC0C-F597-41FB-BA50-1CBCD3AF443D}" type="datetimeFigureOut">
              <a:rPr lang="ru-RU" smtClean="0"/>
              <a:t>22.11.2012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CDF87-E0CF-40D6-9548-B628D48CEE3D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194897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FCC0C-F597-41FB-BA50-1CBCD3AF443D}" type="datetimeFigureOut">
              <a:rPr lang="ru-RU" smtClean="0"/>
              <a:t>22.11.2012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CDF87-E0CF-40D6-9548-B628D48CEE3D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781167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FCC0C-F597-41FB-BA50-1CBCD3AF443D}" type="datetimeFigureOut">
              <a:rPr lang="ru-RU" smtClean="0"/>
              <a:t>22.11.2012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CDF87-E0CF-40D6-9548-B628D48CEE3D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440970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9FCC0C-F597-41FB-BA50-1CBCD3AF443D}" type="datetimeFigureOut">
              <a:rPr lang="ru-RU" smtClean="0"/>
              <a:t>22.11.2012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3CDF87-E0CF-40D6-9548-B628D48CEE3D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149815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F:\Настя\ДИЗАЙН\АБ Пушкино\Презентации\Переводы WU\фото\oblogka_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773377"/>
            <a:ext cx="8205787" cy="5327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одзаголовок 1"/>
          <p:cNvSpPr txBox="1">
            <a:spLocks/>
          </p:cNvSpPr>
          <p:nvPr/>
        </p:nvSpPr>
        <p:spPr>
          <a:xfrm>
            <a:off x="619981" y="1916832"/>
            <a:ext cx="4528083" cy="100858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600"/>
              </a:spcBef>
            </a:pPr>
            <a:r>
              <a:rPr lang="ru-RU" sz="3600" b="1" dirty="0" smtClean="0">
                <a:solidFill>
                  <a:srgbClr val="9B1428"/>
                </a:solidFill>
                <a:latin typeface="Arial" pitchFamily="34" charset="0"/>
                <a:cs typeface="Arial" pitchFamily="34" charset="0"/>
              </a:rPr>
              <a:t>        МЫ РАДЫ         </a:t>
            </a:r>
          </a:p>
          <a:p>
            <a:pPr algn="l">
              <a:spcBef>
                <a:spcPts val="600"/>
              </a:spcBef>
            </a:pPr>
            <a:r>
              <a:rPr lang="ru-RU" sz="3600" b="1" dirty="0">
                <a:solidFill>
                  <a:srgbClr val="9B1428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3600" b="1" dirty="0" smtClean="0">
                <a:solidFill>
                  <a:srgbClr val="9B1428"/>
                </a:solidFill>
                <a:latin typeface="Arial" pitchFamily="34" charset="0"/>
                <a:cs typeface="Arial" pitchFamily="34" charset="0"/>
              </a:rPr>
              <a:t>        ВИДЕТЬ</a:t>
            </a:r>
          </a:p>
          <a:p>
            <a:pPr algn="l">
              <a:spcBef>
                <a:spcPts val="600"/>
              </a:spcBef>
            </a:pPr>
            <a:r>
              <a:rPr lang="ru-RU" sz="3600" b="1" dirty="0" smtClean="0">
                <a:solidFill>
                  <a:srgbClr val="9B1428"/>
                </a:solidFill>
                <a:latin typeface="Arial" pitchFamily="34" charset="0"/>
                <a:cs typeface="Arial" pitchFamily="34" charset="0"/>
              </a:rPr>
              <a:t>       ВАС в ОАО    </a:t>
            </a:r>
          </a:p>
          <a:p>
            <a:pPr algn="l">
              <a:spcBef>
                <a:spcPts val="600"/>
              </a:spcBef>
            </a:pPr>
            <a:r>
              <a:rPr lang="ru-RU" sz="3600" b="1" dirty="0">
                <a:solidFill>
                  <a:srgbClr val="9B1428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3600" b="1" dirty="0" smtClean="0">
                <a:solidFill>
                  <a:srgbClr val="9B1428"/>
                </a:solidFill>
                <a:latin typeface="Arial" pitchFamily="34" charset="0"/>
                <a:cs typeface="Arial" pitchFamily="34" charset="0"/>
              </a:rPr>
              <a:t> «АБ«ПУШКИНО»!</a:t>
            </a:r>
            <a:endParaRPr lang="ru-RU" sz="3600" b="1" dirty="0">
              <a:solidFill>
                <a:srgbClr val="9B1428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2952328" cy="5066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4067944" y="328555"/>
            <a:ext cx="4680520" cy="36414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ru-RU" sz="1800" b="1" dirty="0">
              <a:solidFill>
                <a:srgbClr val="9B1428"/>
              </a:solidFill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302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дзаголовок 1"/>
          <p:cNvSpPr txBox="1">
            <a:spLocks/>
          </p:cNvSpPr>
          <p:nvPr/>
        </p:nvSpPr>
        <p:spPr>
          <a:xfrm>
            <a:off x="619981" y="1916832"/>
            <a:ext cx="4528083" cy="100858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600"/>
              </a:spcBef>
            </a:pPr>
            <a:endParaRPr lang="ru-RU" sz="4000" b="1" dirty="0">
              <a:solidFill>
                <a:srgbClr val="9B1428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2952328" cy="5066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4067944" y="328555"/>
            <a:ext cx="4680520" cy="36414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ru-RU" sz="1800" b="1" dirty="0">
              <a:solidFill>
                <a:srgbClr val="9B1428"/>
              </a:solidFill>
              <a:cs typeface="Calibri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432" y="836712"/>
            <a:ext cx="7454976" cy="5534837"/>
          </a:xfrm>
          <a:prstGeom prst="rect">
            <a:avLst/>
          </a:prstGeom>
          <a:solidFill>
            <a:srgbClr val="9B1428"/>
          </a:solidFill>
        </p:spPr>
      </p:pic>
    </p:spTree>
    <p:extLst>
      <p:ext uri="{BB962C8B-B14F-4D97-AF65-F5344CB8AC3E}">
        <p14:creationId xmlns:p14="http://schemas.microsoft.com/office/powerpoint/2010/main" val="875404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дзаголовок 1"/>
          <p:cNvSpPr txBox="1">
            <a:spLocks/>
          </p:cNvSpPr>
          <p:nvPr/>
        </p:nvSpPr>
        <p:spPr>
          <a:xfrm>
            <a:off x="619981" y="1916832"/>
            <a:ext cx="4528083" cy="100858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600"/>
              </a:spcBef>
            </a:pPr>
            <a:endParaRPr lang="ru-RU" sz="4000" b="1" dirty="0">
              <a:solidFill>
                <a:srgbClr val="9B1428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2952328" cy="5066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4067944" y="328555"/>
            <a:ext cx="4680520" cy="36414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ru-RU" sz="1800" b="1" dirty="0">
              <a:solidFill>
                <a:srgbClr val="9B1428"/>
              </a:solidFill>
              <a:cs typeface="Calibri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889844"/>
            <a:ext cx="79208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/>
              <a:t>Общие сведения </a:t>
            </a:r>
            <a:endParaRPr lang="ru-RU" b="1" dirty="0" smtClean="0"/>
          </a:p>
          <a:p>
            <a:pPr algn="just"/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1340768"/>
            <a:ext cx="6840760" cy="2566224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043608" y="4242006"/>
            <a:ext cx="756084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dirty="0" smtClean="0">
                <a:solidFill>
                  <a:prstClr val="black"/>
                </a:solidFill>
              </a:rPr>
              <a:t>	ОАО </a:t>
            </a:r>
            <a:r>
              <a:rPr lang="ru-RU" dirty="0">
                <a:solidFill>
                  <a:prstClr val="black"/>
                </a:solidFill>
              </a:rPr>
              <a:t>«АБ ПУШКИНО» (г. Пушкино, Московская область) </a:t>
            </a:r>
            <a:r>
              <a:rPr lang="ru-RU" b="1" dirty="0">
                <a:solidFill>
                  <a:prstClr val="black"/>
                </a:solidFill>
              </a:rPr>
              <a:t>основан в 1990 году, </a:t>
            </a:r>
            <a:r>
              <a:rPr lang="ru-RU" dirty="0">
                <a:solidFill>
                  <a:prstClr val="black"/>
                </a:solidFill>
              </a:rPr>
              <a:t>лицензия ЦБ РФ №391 выдана 28 августа 2012 г. </a:t>
            </a:r>
            <a:r>
              <a:rPr lang="ru-RU" b="1" dirty="0">
                <a:solidFill>
                  <a:prstClr val="black"/>
                </a:solidFill>
              </a:rPr>
              <a:t>бессрочно. </a:t>
            </a:r>
          </a:p>
          <a:p>
            <a:pPr lvl="0" algn="just"/>
            <a:r>
              <a:rPr lang="ru-RU" dirty="0">
                <a:solidFill>
                  <a:prstClr val="black"/>
                </a:solidFill>
              </a:rPr>
              <a:t>Региональная сеть Банка включает </a:t>
            </a:r>
            <a:r>
              <a:rPr lang="ru-RU" b="1" dirty="0">
                <a:solidFill>
                  <a:prstClr val="black"/>
                </a:solidFill>
              </a:rPr>
              <a:t>более 150 подразделений от Москвы до Владивостока. </a:t>
            </a:r>
          </a:p>
          <a:p>
            <a:pPr lvl="0" algn="just"/>
            <a:endParaRPr lang="en-US" dirty="0" smtClean="0">
              <a:solidFill>
                <a:prstClr val="black"/>
              </a:solidFill>
            </a:endParaRPr>
          </a:p>
          <a:p>
            <a:pPr lvl="0" algn="just"/>
            <a:r>
              <a:rPr lang="ru-RU" dirty="0" smtClean="0">
                <a:solidFill>
                  <a:prstClr val="black"/>
                </a:solidFill>
              </a:rPr>
              <a:t>	12 </a:t>
            </a:r>
            <a:r>
              <a:rPr lang="ru-RU" dirty="0">
                <a:solidFill>
                  <a:prstClr val="black"/>
                </a:solidFill>
              </a:rPr>
              <a:t>декабря 2005 года Банк включен в Реестр участников системы обязательного страхования вкладов под номером 942.</a:t>
            </a:r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8206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дзаголовок 1"/>
          <p:cNvSpPr txBox="1">
            <a:spLocks/>
          </p:cNvSpPr>
          <p:nvPr/>
        </p:nvSpPr>
        <p:spPr>
          <a:xfrm>
            <a:off x="619981" y="1916832"/>
            <a:ext cx="4528083" cy="100858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600"/>
              </a:spcBef>
            </a:pPr>
            <a:endParaRPr lang="ru-RU" sz="4000" b="1" dirty="0">
              <a:solidFill>
                <a:srgbClr val="9B1428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2952328" cy="5066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4067944" y="328555"/>
            <a:ext cx="4680520" cy="36414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ru-RU" sz="1800" b="1" dirty="0">
              <a:solidFill>
                <a:srgbClr val="9B1428"/>
              </a:solidFill>
              <a:cs typeface="Calibri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889844"/>
            <a:ext cx="8208912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dirty="0" smtClean="0"/>
          </a:p>
          <a:p>
            <a:pPr algn="just"/>
            <a:endParaRPr lang="ru-RU" dirty="0"/>
          </a:p>
          <a:p>
            <a:pPr algn="just"/>
            <a:endParaRPr lang="ru-RU" dirty="0" smtClean="0"/>
          </a:p>
          <a:p>
            <a:pPr algn="just"/>
            <a:endParaRPr lang="ru-RU" dirty="0" smtClean="0"/>
          </a:p>
          <a:p>
            <a:pPr algn="just"/>
            <a:endParaRPr lang="ru-RU" dirty="0"/>
          </a:p>
          <a:p>
            <a:pPr algn="just"/>
            <a:endParaRPr lang="ru-RU" dirty="0" smtClean="0"/>
          </a:p>
          <a:p>
            <a:pPr algn="just"/>
            <a:endParaRPr lang="ru-RU" dirty="0"/>
          </a:p>
          <a:p>
            <a:pPr algn="just"/>
            <a:endParaRPr lang="ru-RU" dirty="0" smtClean="0"/>
          </a:p>
          <a:p>
            <a:pPr algn="just"/>
            <a:endParaRPr lang="ru-RU" dirty="0"/>
          </a:p>
          <a:p>
            <a:pPr algn="just"/>
            <a:endParaRPr lang="ru-RU" dirty="0" smtClean="0"/>
          </a:p>
          <a:p>
            <a:pPr algn="just"/>
            <a:endParaRPr lang="ru-RU" dirty="0"/>
          </a:p>
          <a:p>
            <a:pPr algn="just"/>
            <a:endParaRPr lang="ru-RU" dirty="0" smtClean="0"/>
          </a:p>
          <a:p>
            <a:pPr algn="just"/>
            <a:endParaRPr lang="ru-RU" dirty="0"/>
          </a:p>
          <a:p>
            <a:pPr algn="just"/>
            <a:endParaRPr lang="ru-RU" dirty="0" smtClean="0"/>
          </a:p>
          <a:p>
            <a:pPr algn="just"/>
            <a:endParaRPr lang="ru-RU" dirty="0" smtClean="0"/>
          </a:p>
          <a:p>
            <a:pPr algn="just"/>
            <a:endParaRPr lang="ru-RU" dirty="0" smtClean="0"/>
          </a:p>
          <a:p>
            <a:pPr algn="just"/>
            <a:endParaRPr lang="ru-RU" dirty="0"/>
          </a:p>
          <a:p>
            <a:pPr algn="just"/>
            <a:endParaRPr lang="ru-RU" dirty="0" smtClean="0"/>
          </a:p>
          <a:p>
            <a:pPr algn="just"/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692696"/>
            <a:ext cx="7272808" cy="2909123"/>
          </a:xfrm>
          <a:prstGeom prst="rect">
            <a:avLst/>
          </a:prstGeom>
        </p:spPr>
      </p:pic>
      <p:sp>
        <p:nvSpPr>
          <p:cNvPr id="7" name="Подзаголовок 6"/>
          <p:cNvSpPr>
            <a:spLocks noGrp="1"/>
          </p:cNvSpPr>
          <p:nvPr>
            <p:ph type="subTitle" idx="1"/>
          </p:nvPr>
        </p:nvSpPr>
        <p:spPr>
          <a:xfrm>
            <a:off x="827584" y="3886200"/>
            <a:ext cx="7272808" cy="2358956"/>
          </a:xfrm>
        </p:spPr>
        <p:txBody>
          <a:bodyPr>
            <a:normAutofit fontScale="25000" lnSpcReduction="20000"/>
          </a:bodyPr>
          <a:lstStyle/>
          <a:p>
            <a:pPr algn="just"/>
            <a:r>
              <a:rPr lang="en-US" b="1" dirty="0" smtClean="0">
                <a:solidFill>
                  <a:schemeClr val="tx1"/>
                </a:solidFill>
              </a:rPr>
              <a:t>	</a:t>
            </a:r>
          </a:p>
          <a:p>
            <a:pPr algn="just"/>
            <a:r>
              <a:rPr lang="en-US" b="1" dirty="0">
                <a:solidFill>
                  <a:schemeClr val="tx1"/>
                </a:solidFill>
              </a:rPr>
              <a:t>	</a:t>
            </a:r>
            <a:r>
              <a:rPr lang="ru-RU" sz="8600" b="1" dirty="0" smtClean="0">
                <a:solidFill>
                  <a:schemeClr val="tx1"/>
                </a:solidFill>
              </a:rPr>
              <a:t>Банк </a:t>
            </a:r>
            <a:r>
              <a:rPr lang="ru-RU" sz="8600" b="1" dirty="0">
                <a:solidFill>
                  <a:schemeClr val="tx1"/>
                </a:solidFill>
              </a:rPr>
              <a:t>является участником торгов на ММВБ, членом Сообщества всемирных межбанковских финансовых коммуникаций SWIFT, международных платежных систем VISA и MasterCard, Ассоциации российских банков (АРБ), имеет корреспондентские отношения с ведущими российскими и зарубежными банками.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58362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дзаголовок 1"/>
          <p:cNvSpPr txBox="1">
            <a:spLocks/>
          </p:cNvSpPr>
          <p:nvPr/>
        </p:nvSpPr>
        <p:spPr>
          <a:xfrm>
            <a:off x="619981" y="1916832"/>
            <a:ext cx="4528083" cy="100858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600"/>
              </a:spcBef>
            </a:pPr>
            <a:endParaRPr lang="ru-RU" sz="4000" b="1" dirty="0">
              <a:solidFill>
                <a:srgbClr val="9B1428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2952328" cy="5066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4067944" y="328555"/>
            <a:ext cx="4680520" cy="36414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ru-RU" sz="1800" b="1" dirty="0">
              <a:solidFill>
                <a:srgbClr val="9B1428"/>
              </a:solidFill>
              <a:cs typeface="Calibri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889844"/>
            <a:ext cx="8208912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dirty="0" smtClean="0"/>
          </a:p>
          <a:p>
            <a:pPr algn="just"/>
            <a:endParaRPr lang="ru-RU" dirty="0"/>
          </a:p>
          <a:p>
            <a:pPr algn="just"/>
            <a:endParaRPr lang="ru-RU" dirty="0" smtClean="0"/>
          </a:p>
          <a:p>
            <a:pPr algn="just"/>
            <a:endParaRPr lang="ru-RU" dirty="0" smtClean="0"/>
          </a:p>
          <a:p>
            <a:pPr algn="just"/>
            <a:endParaRPr lang="ru-RU" dirty="0"/>
          </a:p>
          <a:p>
            <a:pPr algn="just"/>
            <a:endParaRPr lang="ru-RU" dirty="0" smtClean="0"/>
          </a:p>
          <a:p>
            <a:pPr algn="just"/>
            <a:endParaRPr lang="ru-RU" dirty="0"/>
          </a:p>
          <a:p>
            <a:pPr algn="just"/>
            <a:endParaRPr lang="ru-RU" dirty="0" smtClean="0"/>
          </a:p>
          <a:p>
            <a:pPr algn="just"/>
            <a:endParaRPr lang="ru-RU" dirty="0"/>
          </a:p>
          <a:p>
            <a:pPr algn="just"/>
            <a:endParaRPr lang="ru-RU" dirty="0" smtClean="0"/>
          </a:p>
          <a:p>
            <a:pPr algn="just"/>
            <a:endParaRPr lang="ru-RU" dirty="0"/>
          </a:p>
          <a:p>
            <a:pPr algn="just"/>
            <a:endParaRPr lang="ru-RU" dirty="0" smtClean="0"/>
          </a:p>
          <a:p>
            <a:pPr algn="just"/>
            <a:endParaRPr lang="ru-RU" dirty="0"/>
          </a:p>
          <a:p>
            <a:pPr algn="just"/>
            <a:endParaRPr lang="ru-RU" dirty="0" smtClean="0"/>
          </a:p>
          <a:p>
            <a:pPr algn="just"/>
            <a:endParaRPr lang="ru-RU" dirty="0" smtClean="0"/>
          </a:p>
          <a:p>
            <a:pPr algn="just"/>
            <a:endParaRPr lang="ru-RU" dirty="0" smtClean="0"/>
          </a:p>
          <a:p>
            <a:pPr algn="just"/>
            <a:endParaRPr lang="ru-RU" dirty="0"/>
          </a:p>
          <a:p>
            <a:pPr algn="just"/>
            <a:endParaRPr lang="ru-RU" dirty="0" smtClean="0"/>
          </a:p>
          <a:p>
            <a:pPr algn="just"/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11966" y="1082295"/>
            <a:ext cx="7772400" cy="2677656"/>
          </a:xfrm>
        </p:spPr>
        <p:txBody>
          <a:bodyPr>
            <a:normAutofit fontScale="90000"/>
          </a:bodyPr>
          <a:lstStyle/>
          <a:p>
            <a:pPr algn="l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b="1" i="1" dirty="0" smtClean="0">
                <a:solidFill>
                  <a:srgbClr val="9B1428"/>
                </a:solidFill>
              </a:rPr>
              <a:t>МЫ ГОТОВЫ ПРЕДЛОЖИТЬ ВАМ:</a:t>
            </a:r>
            <a:br>
              <a:rPr lang="ru-RU" b="1" i="1" dirty="0" smtClean="0">
                <a:solidFill>
                  <a:srgbClr val="9B1428"/>
                </a:solidFill>
              </a:rPr>
            </a:br>
            <a:r>
              <a:rPr lang="ru-RU" sz="3100" b="1" i="1" dirty="0" smtClean="0">
                <a:solidFill>
                  <a:srgbClr val="9B1428"/>
                </a:solidFill>
              </a:rPr>
              <a:t>1. Стажировку в одном из старейших Банков России;</a:t>
            </a:r>
            <a:br>
              <a:rPr lang="ru-RU" sz="3100" b="1" i="1" dirty="0" smtClean="0">
                <a:solidFill>
                  <a:srgbClr val="9B1428"/>
                </a:solidFill>
              </a:rPr>
            </a:br>
            <a:r>
              <a:rPr lang="ru-RU" sz="3100" b="1" i="1" dirty="0" smtClean="0">
                <a:solidFill>
                  <a:srgbClr val="9B1428"/>
                </a:solidFill>
              </a:rPr>
              <a:t>2. Зачисление в кадровый резерв Банка;</a:t>
            </a:r>
            <a:br>
              <a:rPr lang="ru-RU" sz="3100" b="1" i="1" dirty="0" smtClean="0">
                <a:solidFill>
                  <a:srgbClr val="9B1428"/>
                </a:solidFill>
              </a:rPr>
            </a:br>
            <a:r>
              <a:rPr lang="ru-RU" sz="3100" b="1" i="1" dirty="0" smtClean="0">
                <a:solidFill>
                  <a:srgbClr val="9B1428"/>
                </a:solidFill>
              </a:rPr>
              <a:t>3. Работу с клиентами и потенциальными Клиентами Банка;</a:t>
            </a:r>
            <a:br>
              <a:rPr lang="ru-RU" sz="3100" b="1" i="1" dirty="0" smtClean="0">
                <a:solidFill>
                  <a:srgbClr val="9B1428"/>
                </a:solidFill>
              </a:rPr>
            </a:br>
            <a:r>
              <a:rPr lang="ru-RU" sz="3100" b="1" i="1" dirty="0" smtClean="0">
                <a:solidFill>
                  <a:srgbClr val="9B1428"/>
                </a:solidFill>
              </a:rPr>
              <a:t>4. Обучение по программе «Единые стандарты продаж»;</a:t>
            </a:r>
            <a:br>
              <a:rPr lang="ru-RU" sz="3100" b="1" i="1" dirty="0" smtClean="0">
                <a:solidFill>
                  <a:srgbClr val="9B1428"/>
                </a:solidFill>
              </a:rPr>
            </a:br>
            <a:r>
              <a:rPr lang="ru-RU" sz="3100" b="1" i="1" dirty="0" smtClean="0">
                <a:solidFill>
                  <a:srgbClr val="9B1428"/>
                </a:solidFill>
              </a:rPr>
              <a:t>5. Обучение навыкам работы с юридическими лицами и индивидуальными предпринимателями.</a:t>
            </a:r>
            <a:r>
              <a:rPr lang="ru-RU" sz="2200" b="1" i="1" dirty="0" smtClean="0">
                <a:solidFill>
                  <a:srgbClr val="9B1428"/>
                </a:solidFill>
              </a:rPr>
              <a:t/>
            </a:r>
            <a:br>
              <a:rPr lang="ru-RU" sz="2200" b="1" i="1" dirty="0" smtClean="0">
                <a:solidFill>
                  <a:srgbClr val="9B1428"/>
                </a:solidFill>
              </a:rPr>
            </a:br>
            <a:r>
              <a:rPr lang="ru-RU" sz="2200" dirty="0" smtClean="0"/>
              <a:t> </a:t>
            </a:r>
            <a:endParaRPr lang="ru-RU" sz="2200" dirty="0"/>
          </a:p>
        </p:txBody>
      </p:sp>
      <p:sp>
        <p:nvSpPr>
          <p:cNvPr id="7" name="Подзаголовок 6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b="1" dirty="0" smtClean="0">
                <a:solidFill>
                  <a:schemeClr val="tx1"/>
                </a:solidFill>
              </a:rPr>
              <a:t>	</a:t>
            </a:r>
          </a:p>
          <a:p>
            <a:pPr algn="just"/>
            <a:r>
              <a:rPr lang="en-US" b="1" dirty="0">
                <a:solidFill>
                  <a:schemeClr val="tx1"/>
                </a:solidFill>
              </a:rPr>
              <a:t>	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49647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7664</TotalTime>
  <Words>15</Words>
  <Application>Microsoft Office PowerPoint</Application>
  <PresentationFormat>Экран (4:3)</PresentationFormat>
  <Paragraphs>48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    МЫ ГОТОВЫ ПРЕДЛОЖИТЬ ВАМ: 1. Стажировку в одном из старейших Банков России; 2. Зачисление в кадровый резерв Банка; 3. Работу с клиентами и потенциальными Клиентами Банка; 4. Обучение по программе «Единые стандарты продаж»; 5. Обучение навыкам работы с юридическими лицами и индивидуальными предпринимателями.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МЫ</dc:creator>
  <cp:lastModifiedBy>Бугаенко Денис Игоревич</cp:lastModifiedBy>
  <cp:revision>494</cp:revision>
  <cp:lastPrinted>2012-05-11T10:17:09Z</cp:lastPrinted>
  <dcterms:created xsi:type="dcterms:W3CDTF">2011-11-07T11:45:53Z</dcterms:created>
  <dcterms:modified xsi:type="dcterms:W3CDTF">2012-11-22T11:50:48Z</dcterms:modified>
</cp:coreProperties>
</file>