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57" r:id="rId8"/>
    <p:sldId id="266" r:id="rId9"/>
    <p:sldId id="259" r:id="rId10"/>
    <p:sldId id="26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22.11.2012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48680"/>
            <a:ext cx="9143999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6372200" cy="3456384"/>
          </a:xfrm>
        </p:spPr>
        <p:txBody>
          <a:bodyPr>
            <a:normAutofit fontScale="92500" lnSpcReduction="20000"/>
          </a:bodyPr>
          <a:lstStyle/>
          <a:p>
            <a:pPr indent="342900" algn="just">
              <a:buNone/>
            </a:pPr>
            <a:r>
              <a:rPr lang="ru-RU" sz="21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ГК «</a:t>
            </a:r>
            <a:r>
              <a:rPr lang="ru-RU" sz="2100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sz="21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 входит в группу компаний «</a:t>
            </a:r>
            <a:r>
              <a:rPr lang="ru-RU" sz="2100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Инвест</a:t>
            </a:r>
            <a:r>
              <a:rPr lang="ru-RU" sz="21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». Финансово- промышленная компания «ИНВЕСТ» включает несколько многопрофильных организаций и предприятий – сеть супермаркетов «Барс», Рязанский кожевенный завод, заводы «</a:t>
            </a:r>
            <a:r>
              <a:rPr lang="ru-RU" sz="2100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Теплоприбор</a:t>
            </a:r>
            <a:r>
              <a:rPr lang="ru-RU" sz="21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 и «</a:t>
            </a:r>
            <a:r>
              <a:rPr lang="ru-RU" sz="2100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Кожпроммебель</a:t>
            </a:r>
            <a:r>
              <a:rPr lang="ru-RU" sz="21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», спортивный клуб «Родной край», детский спортивно-оздоровительный комплекс «Озерный», 9 телеканал, радио «Серебряный дождь» и др.</a:t>
            </a:r>
          </a:p>
          <a:p>
            <a:pPr indent="342900" algn="just">
              <a:buNone/>
            </a:pPr>
            <a:r>
              <a:rPr lang="ru-RU" sz="21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История завода «</a:t>
            </a:r>
            <a:r>
              <a:rPr lang="ru-RU" sz="2100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Рязточприбор</a:t>
            </a:r>
            <a:r>
              <a:rPr lang="ru-RU" sz="21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 начинается  в 1976 году, который был создан для производства электронных приборов, часового и ювелирного инструмента, нестандартного оборудования для ремонта бытовой техники.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История завода «</a:t>
            </a:r>
            <a:r>
              <a:rPr lang="ru-RU" b="1" u="sng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/>
          </a:p>
        </p:txBody>
      </p:sp>
      <p:pic>
        <p:nvPicPr>
          <p:cNvPr id="1026" name="Picture 2" descr="C:\Users\Мелешникова\AppData\Local\Microsoft\Windows\Temporary Internet Files\Content.Outlook\KJNPYEDG\Точинвест внешний вид предприят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124325"/>
            <a:ext cx="3838575" cy="2733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11960" y="1700808"/>
            <a:ext cx="4536504" cy="1656184"/>
          </a:xfrm>
        </p:spPr>
        <p:txBody>
          <a:bodyPr>
            <a:normAutofit/>
          </a:bodyPr>
          <a:lstStyle/>
          <a:p>
            <a:pPr indent="342900" algn="just">
              <a:buNone/>
            </a:pPr>
            <a:r>
              <a:rPr lang="ru-RU" sz="21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 1997 году на базе завода создается закрытое акционерное общество "</a:t>
            </a:r>
            <a:r>
              <a:rPr lang="ru-RU" sz="2100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sz="21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".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История завода «</a:t>
            </a:r>
            <a:r>
              <a:rPr lang="ru-RU" b="1" u="sng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/>
          </a:p>
        </p:txBody>
      </p:sp>
      <p:pic>
        <p:nvPicPr>
          <p:cNvPr id="2050" name="Picture 2" descr="C:\Users\Мелешникова\AppData\Local\Microsoft\Windows\Temporary Internet Files\Content.Outlook\KJNPYEDG\барьерные ограждения1 точинвес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2"/>
            <a:ext cx="3528392" cy="2646294"/>
          </a:xfrm>
          <a:prstGeom prst="rect">
            <a:avLst/>
          </a:prstGeom>
          <a:noFill/>
        </p:spPr>
      </p:pic>
      <p:pic>
        <p:nvPicPr>
          <p:cNvPr id="2051" name="Picture 3" descr="C:\Users\Мелешникова\AppData\Local\Microsoft\Windows\Temporary Internet Files\Content.Outlook\KJNPYEDG\барьерные ограждения2 точинвес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789040"/>
            <a:ext cx="3899925" cy="2924944"/>
          </a:xfrm>
          <a:prstGeom prst="rect">
            <a:avLst/>
          </a:prstGeom>
          <a:noFill/>
        </p:spPr>
      </p:pic>
      <p:sp>
        <p:nvSpPr>
          <p:cNvPr id="7" name="Содержимое 1"/>
          <p:cNvSpPr txBox="1">
            <a:spLocks/>
          </p:cNvSpPr>
          <p:nvPr/>
        </p:nvSpPr>
        <p:spPr>
          <a:xfrm>
            <a:off x="0" y="4005064"/>
            <a:ext cx="4572000" cy="2088232"/>
          </a:xfrm>
          <a:prstGeom prst="rect">
            <a:avLst/>
          </a:prstGeom>
        </p:spPr>
        <p:txBody>
          <a:bodyPr vert="horz">
            <a:normAutofit fontScale="92500"/>
          </a:bodyPr>
          <a:lstStyle/>
          <a:p>
            <a:pPr marL="365760" marR="0" lvl="0" indent="342900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ru-RU" sz="21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 настоящее время производство  дорожных металлических  ограждений барьерного типа для  завода «</a:t>
            </a:r>
            <a:r>
              <a:rPr kumimoji="0" lang="ru-RU" sz="21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Точинвест</a:t>
            </a:r>
            <a:r>
              <a:rPr kumimoji="0" lang="ru-RU" sz="21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» является основополагающим направлением деятельности.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ru-RU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052736"/>
            <a:ext cx="8424936" cy="3456384"/>
          </a:xfrm>
        </p:spPr>
        <p:txBody>
          <a:bodyPr>
            <a:normAutofit/>
          </a:bodyPr>
          <a:lstStyle/>
          <a:p>
            <a:pPr indent="256032" algn="just">
              <a:buNone/>
            </a:pPr>
            <a:r>
              <a:rPr lang="ru-RU" sz="23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 2011-2012 гг. в связи с расширением производства произошло выделение дочерних предприятий  в составе группы компаний «</a:t>
            </a:r>
            <a:r>
              <a:rPr lang="ru-RU" sz="2300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sz="23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»:</a:t>
            </a:r>
          </a:p>
          <a:p>
            <a:pPr lvl="0" indent="256032" algn="just">
              <a:buNone/>
            </a:pPr>
            <a:endParaRPr lang="ru-RU" sz="2100" b="1" i="1" u="sng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100" b="1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ООО «</a:t>
            </a:r>
            <a:r>
              <a:rPr lang="ru-RU" sz="2100" b="1" i="1" u="sng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sz="2100" b="1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Цинк» </a:t>
            </a:r>
          </a:p>
          <a:p>
            <a:pPr indent="256032" algn="just">
              <a:buNone/>
            </a:pPr>
            <a:r>
              <a:rPr lang="ru-RU" sz="17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Предприятие занимается </a:t>
            </a:r>
            <a:r>
              <a:rPr lang="ru-RU" sz="1700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цинкованием</a:t>
            </a:r>
            <a:r>
              <a:rPr lang="ru-RU" sz="17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металлических конструкций методом горячего </a:t>
            </a:r>
            <a:r>
              <a:rPr lang="ru-RU" sz="1700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цинкования</a:t>
            </a:r>
            <a:r>
              <a:rPr lang="ru-RU" sz="17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Мы располагаем новейшим импортным оборудованием  немецко-австрийской фирмы  K</a:t>
            </a:r>
            <a:r>
              <a:rPr lang="en-US" sz="17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ru-RU" sz="17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ERNER и чешской Е</a:t>
            </a:r>
            <a:r>
              <a:rPr lang="en-US" sz="17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sz="17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OMOR. Нанесение покрытия методом горячего </a:t>
            </a:r>
            <a:r>
              <a:rPr lang="ru-RU" sz="1700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цинкования</a:t>
            </a:r>
            <a:r>
              <a:rPr lang="ru-RU" sz="17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осуществляется в соответствии с ГОСТ 9.307 – 89 и со стандартом менеджмента качества </a:t>
            </a:r>
            <a:r>
              <a:rPr lang="en-US" sz="17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ISO</a:t>
            </a:r>
            <a:r>
              <a:rPr lang="ru-RU" sz="17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9001:2000.</a:t>
            </a:r>
            <a:endParaRPr lang="ru-RU" sz="1700" b="1" i="1" u="sng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56032" algn="just">
              <a:buNone/>
            </a:pPr>
            <a:endParaRPr lang="ru-RU" sz="2100" i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История завода «</a:t>
            </a:r>
            <a:r>
              <a:rPr lang="ru-RU" b="1" u="sng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/>
          </a:p>
        </p:txBody>
      </p:sp>
      <p:pic>
        <p:nvPicPr>
          <p:cNvPr id="3074" name="Picture 2" descr="C:\Users\Мелешникова\AppData\Local\Microsoft\Windows\Temporary Internet Files\Content.Outlook\KJNPYEDG\ООО Точинвест Цинк (цех горячего цинкования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293096"/>
            <a:ext cx="3563888" cy="23770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1124745"/>
            <a:ext cx="4248472" cy="2376263"/>
          </a:xfrm>
        </p:spPr>
        <p:txBody>
          <a:bodyPr>
            <a:normAutofit/>
          </a:bodyPr>
          <a:lstStyle/>
          <a:p>
            <a:pPr lvl="0" indent="256032" algn="just"/>
            <a:r>
              <a:rPr lang="ru-RU" sz="19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ООО «</a:t>
            </a:r>
            <a:r>
              <a:rPr lang="ru-RU" sz="1900" i="1" u="sng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Туборус</a:t>
            </a:r>
            <a:r>
              <a:rPr lang="ru-RU" sz="19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lvl="0" indent="256032" algn="just">
              <a:buNone/>
            </a:pPr>
            <a:r>
              <a:rPr lang="ru-RU" sz="19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Это совместное предприятие </a:t>
            </a:r>
            <a:r>
              <a:rPr lang="ru-RU" sz="1900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sz="19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и компании </a:t>
            </a:r>
            <a:r>
              <a:rPr lang="ru-RU" sz="1900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Тубосайдер</a:t>
            </a:r>
            <a:r>
              <a:rPr lang="ru-RU" sz="19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(Италия), которая уже более 50 лет занимается производством металлических гофрированных конструкций.</a:t>
            </a:r>
          </a:p>
          <a:p>
            <a:pPr algn="just"/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История завода «</a:t>
            </a:r>
            <a:r>
              <a:rPr lang="ru-RU" b="1" u="sng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/>
          </a:p>
        </p:txBody>
      </p:sp>
      <p:pic>
        <p:nvPicPr>
          <p:cNvPr id="4098" name="Picture 2" descr="Estoni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196752"/>
            <a:ext cx="2933700" cy="220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1"/>
          <p:cNvSpPr txBox="1">
            <a:spLocks/>
          </p:cNvSpPr>
          <p:nvPr/>
        </p:nvSpPr>
        <p:spPr>
          <a:xfrm>
            <a:off x="4644008" y="3789040"/>
            <a:ext cx="4248472" cy="2304256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365760" marR="0" lvl="0" indent="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ru-RU" sz="1900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Компания </a:t>
            </a:r>
            <a:r>
              <a:rPr kumimoji="0" lang="ru-RU" sz="19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Туборус</a:t>
            </a:r>
            <a:r>
              <a:rPr kumimoji="0" lang="ru-RU" sz="1900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занимается производством и поставкой надежных металлических гофрированных конструкций (МГК) для строительства искусственных сооружений в сфере дорожного и гражданского строительства.</a:t>
            </a:r>
          </a:p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99" name="Picture 3" descr="Безымянный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789040"/>
            <a:ext cx="3312368" cy="2348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860032" y="1481329"/>
            <a:ext cx="3816424" cy="2235703"/>
          </a:xfrm>
        </p:spPr>
        <p:txBody>
          <a:bodyPr>
            <a:normAutofit/>
          </a:bodyPr>
          <a:lstStyle/>
          <a:p>
            <a:pPr lvl="0"/>
            <a:r>
              <a:rPr lang="ru-RU" sz="1900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ООО «</a:t>
            </a:r>
            <a:r>
              <a:rPr lang="ru-RU" sz="1900" b="1" i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Стальтехнолоджи</a:t>
            </a:r>
            <a:r>
              <a:rPr lang="ru-RU" sz="1900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900" i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56032" algn="just">
              <a:buNone/>
            </a:pPr>
            <a:r>
              <a:rPr lang="ru-RU" sz="19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Это производственное предприятие, выпускающее изделия из оцинкованного металлического решётчатого настила.</a:t>
            </a:r>
          </a:p>
          <a:p>
            <a:pPr indent="256032" algn="just">
              <a:buNone/>
            </a:pPr>
            <a:r>
              <a:rPr lang="ru-RU" sz="19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История завода «</a:t>
            </a:r>
            <a:r>
              <a:rPr lang="ru-RU" b="1" u="sng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/>
          </a:p>
        </p:txBody>
      </p:sp>
      <p:pic>
        <p:nvPicPr>
          <p:cNvPr id="4098" name="Picture 2" descr="http://www.st-rzn.ru/netcat_files/userfiles/06/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4176464" cy="2422349"/>
          </a:xfrm>
          <a:prstGeom prst="rect">
            <a:avLst/>
          </a:prstGeom>
          <a:noFill/>
        </p:spPr>
      </p:pic>
      <p:sp>
        <p:nvSpPr>
          <p:cNvPr id="6" name="Содержимое 1"/>
          <p:cNvSpPr txBox="1">
            <a:spLocks/>
          </p:cNvSpPr>
          <p:nvPr/>
        </p:nvSpPr>
        <p:spPr>
          <a:xfrm>
            <a:off x="467544" y="3933056"/>
            <a:ext cx="4320480" cy="21602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ru-RU" sz="19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Перспективы развития</a:t>
            </a:r>
            <a:r>
              <a:rPr kumimoji="0" lang="ru-RU" sz="19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 создание крупнейшего в России предприятия по производству решётчатого настила в сотрудничестве с ведущими европейскими производителями.</a:t>
            </a: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4" name="Picture 8" descr="http://www.st-rzn.ru/netcat_files/userfiles/06/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789040"/>
            <a:ext cx="3194719" cy="22203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780928"/>
            <a:ext cx="8640960" cy="3345235"/>
          </a:xfrm>
        </p:spPr>
        <p:txBody>
          <a:bodyPr>
            <a:normAutofit/>
          </a:bodyPr>
          <a:lstStyle/>
          <a:p>
            <a:pPr algn="just"/>
            <a:r>
              <a:rPr lang="ru-RU" sz="28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Специалистов по информационным технологиям </a:t>
            </a:r>
            <a:r>
              <a:rPr lang="ru-RU" sz="28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(программист 1С, специалист по сопровождению 1С)</a:t>
            </a:r>
          </a:p>
          <a:p>
            <a:pPr algn="just"/>
            <a:r>
              <a:rPr lang="ru-RU" sz="28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Экономистов (уверенный пользователь </a:t>
            </a:r>
            <a:r>
              <a:rPr lang="en-US" sz="28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Excel</a:t>
            </a:r>
            <a:r>
              <a:rPr lang="ru-RU" sz="28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i="1" u="sng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Инженеров-конструкторов (знание программ </a:t>
            </a:r>
            <a:r>
              <a:rPr lang="en-US" sz="28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u="sng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AutoCad</a:t>
            </a:r>
            <a:r>
              <a:rPr lang="en-US" sz="28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, Solid Works, </a:t>
            </a:r>
            <a:r>
              <a:rPr lang="ru-RU" sz="28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КОМПАС</a:t>
            </a:r>
            <a:r>
              <a:rPr lang="ru-RU" sz="2800" i="1" u="sng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i="1" u="sng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800" i="1" u="sng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2506290"/>
          </a:xfrm>
        </p:spPr>
        <p:txBody>
          <a:bodyPr>
            <a:normAutofit/>
          </a:bodyPr>
          <a:lstStyle/>
          <a:p>
            <a:pPr algn="ctr"/>
            <a:r>
              <a:rPr lang="ru-RU" sz="36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ГК </a:t>
            </a:r>
            <a:r>
              <a:rPr lang="ru-RU" sz="3600" b="1" u="sng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sz="36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приглашает на постоянную работу выпускников вуза </a:t>
            </a:r>
            <a:br>
              <a:rPr lang="ru-RU" sz="36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 следующим специальностям:</a:t>
            </a:r>
            <a:endParaRPr lang="ru-RU" sz="36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747872"/>
          </a:xfrm>
        </p:spPr>
        <p:txBody>
          <a:bodyPr/>
          <a:lstStyle/>
          <a:p>
            <a:pPr algn="just"/>
            <a:r>
              <a:rPr lang="ru-RU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Наставничество у высококвалифицированных специалистов,</a:t>
            </a:r>
          </a:p>
          <a:p>
            <a:pPr algn="just"/>
            <a:r>
              <a:rPr lang="ru-RU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Стабильную заработную плату,</a:t>
            </a:r>
          </a:p>
          <a:p>
            <a:pPr algn="just"/>
            <a:r>
              <a:rPr lang="ru-RU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Возможности профессионального и карьерного роста,</a:t>
            </a:r>
          </a:p>
          <a:p>
            <a:pPr algn="just"/>
            <a:r>
              <a:rPr lang="ru-RU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Оформление согласно ТК РФ,</a:t>
            </a:r>
          </a:p>
          <a:p>
            <a:pPr algn="just"/>
            <a:r>
              <a:rPr lang="ru-RU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Расширенный социальный пакет.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Мы предлагаем:</a:t>
            </a:r>
            <a:endParaRPr lang="ru-RU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132856"/>
            <a:ext cx="8280920" cy="2160240"/>
          </a:xfrm>
        </p:spPr>
        <p:txBody>
          <a:bodyPr/>
          <a:lstStyle/>
          <a:p>
            <a:r>
              <a:rPr lang="ru-RU" sz="2500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Экономисты</a:t>
            </a:r>
          </a:p>
          <a:p>
            <a:r>
              <a:rPr lang="ru-RU" sz="2500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Инженеры-конструкторы</a:t>
            </a:r>
          </a:p>
          <a:p>
            <a:r>
              <a:rPr lang="ru-RU" sz="2500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Специалисты по качеству</a:t>
            </a:r>
          </a:p>
          <a:p>
            <a:r>
              <a:rPr lang="ru-RU" sz="2500" b="1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Специалисты по информационным технологиям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219256" cy="2204864"/>
          </a:xfrm>
        </p:spPr>
        <p:txBody>
          <a:bodyPr>
            <a:normAutofit/>
          </a:bodyPr>
          <a:lstStyle/>
          <a:p>
            <a:pPr algn="ctr"/>
            <a:r>
              <a:rPr lang="ru-RU" sz="28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ГК </a:t>
            </a:r>
            <a:r>
              <a:rPr lang="ru-RU" sz="2800" b="1" u="sng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Точинвест</a:t>
            </a:r>
            <a:r>
              <a:rPr lang="ru-RU" sz="2800" b="1" u="sng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приглашает студентов последних курсов пройти производственную практику </a:t>
            </a:r>
            <a:b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 следующим специальностям:</a:t>
            </a:r>
            <a:endParaRPr lang="ru-RU" sz="28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67544" y="4221088"/>
            <a:ext cx="8280920" cy="2160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Мы предлагаем</a:t>
            </a:r>
            <a:r>
              <a:rPr lang="ru-RU" sz="24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4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Реализовать полученные теоретические знания на практике,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400" i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Пройти производственное обучение у лучших специалистов предприятия.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971600" y="1052736"/>
            <a:ext cx="7200800" cy="3168352"/>
          </a:xfrm>
          <a:prstGeom prst="rect">
            <a:avLst/>
          </a:prstGeom>
          <a:solidFill>
            <a:srgbClr val="FFFFFF"/>
          </a:solidFill>
          <a:ln w="25400" cmpd="thickThin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5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Адрес предприятия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Дашково-Песочня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, ул. Зубковой, д.8А </a:t>
            </a:r>
            <a:endParaRPr lang="en-US" dirty="0" smtClean="0"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Недостоево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,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ул. </a:t>
            </a:r>
            <a:r>
              <a:rPr kumimoji="0" lang="ru-RU" sz="1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Прижелезнодорожная</a:t>
            </a:r>
            <a:r>
              <a:rPr kumimoji="0" lang="ru-RU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, д.52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(проезд </a:t>
            </a:r>
            <a:r>
              <a:rPr kumimoji="0" lang="ru-RU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машрутным</a:t>
            </a: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такси № 73, 80, 85, автобусами № 60, 61, 34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до ост. «Троллейбусное ДЕПО»)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Телефон: 41-63-50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2000" b="1" dirty="0" smtClean="0">
                <a:latin typeface="Times New Roman" pitchFamily="18" charset="0"/>
                <a:cs typeface="Arial" pitchFamily="34" charset="0"/>
              </a:rPr>
              <a:t>E-mail: meleshnikova@tochinvest.ru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126</TotalTime>
  <Words>424</Words>
  <Application>Microsoft Office PowerPoint</Application>
  <PresentationFormat>Экран (4:3)</PresentationFormat>
  <Paragraphs>46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Слайд 1</vt:lpstr>
      <vt:lpstr>История завода «Точинвест»</vt:lpstr>
      <vt:lpstr>История завода «Точинвест»</vt:lpstr>
      <vt:lpstr>История завода «Точинвест»</vt:lpstr>
      <vt:lpstr>История завода «Точинвест»</vt:lpstr>
      <vt:lpstr>История завода «Точинвест»</vt:lpstr>
      <vt:lpstr>ГК Точинвест  приглашает на постоянную работу выпускников вуза  по следующим специальностям:</vt:lpstr>
      <vt:lpstr>Мы предлагаем:</vt:lpstr>
      <vt:lpstr>ГК Точинвест  приглашает студентов последних курсов пройти производственную практику  по следующим специальностям: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Мелешникова</dc:creator>
  <cp:lastModifiedBy>Мелешникова</cp:lastModifiedBy>
  <cp:revision>17</cp:revision>
  <dcterms:created xsi:type="dcterms:W3CDTF">2012-11-21T07:33:55Z</dcterms:created>
  <dcterms:modified xsi:type="dcterms:W3CDTF">2012-11-22T10:15:54Z</dcterms:modified>
</cp:coreProperties>
</file>