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3">
  <p:sldMasterIdLst>
    <p:sldMasterId id="2147483756" r:id="rId1"/>
  </p:sldMasterIdLst>
  <p:notesMasterIdLst>
    <p:notesMasterId r:id="rId34"/>
  </p:notesMasterIdLst>
  <p:sldIdLst>
    <p:sldId id="256" r:id="rId2"/>
    <p:sldId id="518" r:id="rId3"/>
    <p:sldId id="511" r:id="rId4"/>
    <p:sldId id="512" r:id="rId5"/>
    <p:sldId id="506" r:id="rId6"/>
    <p:sldId id="507" r:id="rId7"/>
    <p:sldId id="531" r:id="rId8"/>
    <p:sldId id="532" r:id="rId9"/>
    <p:sldId id="533" r:id="rId10"/>
    <p:sldId id="472" r:id="rId11"/>
    <p:sldId id="473" r:id="rId12"/>
    <p:sldId id="513" r:id="rId13"/>
    <p:sldId id="503" r:id="rId14"/>
    <p:sldId id="520" r:id="rId15"/>
    <p:sldId id="447" r:id="rId16"/>
    <p:sldId id="510" r:id="rId17"/>
    <p:sldId id="524" r:id="rId18"/>
    <p:sldId id="523" r:id="rId19"/>
    <p:sldId id="522" r:id="rId20"/>
    <p:sldId id="530" r:id="rId21"/>
    <p:sldId id="525" r:id="rId22"/>
    <p:sldId id="526" r:id="rId23"/>
    <p:sldId id="527" r:id="rId24"/>
    <p:sldId id="528" r:id="rId25"/>
    <p:sldId id="529" r:id="rId26"/>
    <p:sldId id="535" r:id="rId27"/>
    <p:sldId id="536" r:id="rId28"/>
    <p:sldId id="537" r:id="rId29"/>
    <p:sldId id="263" r:id="rId30"/>
    <p:sldId id="516" r:id="rId31"/>
    <p:sldId id="517" r:id="rId32"/>
    <p:sldId id="519" r:id="rId33"/>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2346"/>
    <a:srgbClr val="006600"/>
    <a:srgbClr val="000099"/>
    <a:srgbClr val="183962"/>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717" autoAdjust="0"/>
  </p:normalViewPr>
  <p:slideViewPr>
    <p:cSldViewPr>
      <p:cViewPr varScale="1">
        <p:scale>
          <a:sx n="65" d="100"/>
          <a:sy n="65" d="100"/>
        </p:scale>
        <p:origin x="-1500" y="-10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F2223AF-D541-4841-A24A-E499A55E9F16}" type="datetimeFigureOut">
              <a:rPr lang="ru-RU" smtClean="0"/>
              <a:pPr/>
              <a:t>12.08.2020</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F1600FB-DD6E-4811-9704-EBC51B7525FA}" type="slidenum">
              <a:rPr lang="ru-RU" smtClean="0"/>
              <a:pPr/>
              <a:t>‹#›</a:t>
            </a:fld>
            <a:endParaRPr lang="ru-RU"/>
          </a:p>
        </p:txBody>
      </p:sp>
    </p:spTree>
    <p:extLst>
      <p:ext uri="{BB962C8B-B14F-4D97-AF65-F5344CB8AC3E}">
        <p14:creationId xmlns:p14="http://schemas.microsoft.com/office/powerpoint/2010/main" xmlns="" val="16406670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9F1600FB-DD6E-4811-9704-EBC51B7525FA}" type="slidenum">
              <a:rPr lang="ru-RU" smtClean="0"/>
              <a:pPr/>
              <a:t>1</a:t>
            </a:fld>
            <a:endParaRPr lang="ru-RU"/>
          </a:p>
        </p:txBody>
      </p:sp>
    </p:spTree>
    <p:extLst>
      <p:ext uri="{BB962C8B-B14F-4D97-AF65-F5344CB8AC3E}">
        <p14:creationId xmlns:p14="http://schemas.microsoft.com/office/powerpoint/2010/main" xmlns="" val="2869766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9F1600FB-DD6E-4811-9704-EBC51B7525FA}" type="slidenum">
              <a:rPr lang="ru-RU" smtClean="0"/>
              <a:pPr/>
              <a:t>29</a:t>
            </a:fld>
            <a:endParaRPr lang="ru-RU"/>
          </a:p>
        </p:txBody>
      </p:sp>
    </p:spTree>
    <p:extLst>
      <p:ext uri="{BB962C8B-B14F-4D97-AF65-F5344CB8AC3E}">
        <p14:creationId xmlns:p14="http://schemas.microsoft.com/office/powerpoint/2010/main" xmlns="" val="29447300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23" name="Прямоугольник 22"/>
          <p:cNvSpPr/>
          <p:nvPr/>
        </p:nvSpPr>
        <p:spPr>
          <a:xfrm flipV="1">
            <a:off x="5410182" y="3810000"/>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4" name="Прямоугольник 23"/>
          <p:cNvSpPr/>
          <p:nvPr/>
        </p:nvSpPr>
        <p:spPr>
          <a:xfrm flipV="1">
            <a:off x="5410200" y="3897010"/>
            <a:ext cx="3733801" cy="192024"/>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5" name="Прямоугольник 24"/>
          <p:cNvSpPr/>
          <p:nvPr/>
        </p:nvSpPr>
        <p:spPr>
          <a:xfrm flipV="1">
            <a:off x="5410200" y="4115167"/>
            <a:ext cx="3733801"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6" name="Прямоугольник 25"/>
          <p:cNvSpPr/>
          <p:nvPr/>
        </p:nvSpPr>
        <p:spPr>
          <a:xfrm flipV="1">
            <a:off x="5410200" y="4164403"/>
            <a:ext cx="1965960" cy="18288"/>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Прямоугольник 26"/>
          <p:cNvSpPr/>
          <p:nvPr/>
        </p:nvSpPr>
        <p:spPr>
          <a:xfrm flipV="1">
            <a:off x="5410200" y="4199572"/>
            <a:ext cx="1965960"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0" name="Скругленный прямоугольник 29"/>
          <p:cNvSpPr/>
          <p:nvPr/>
        </p:nvSpPr>
        <p:spPr bwMode="white">
          <a:xfrm>
            <a:off x="5410200" y="3962400"/>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1" name="Скругленный прямоугольник 30"/>
          <p:cNvSpPr/>
          <p:nvPr/>
        </p:nvSpPr>
        <p:spPr bwMode="white">
          <a:xfrm>
            <a:off x="7376507" y="406098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Прямоугольник 6"/>
          <p:cNvSpPr/>
          <p:nvPr/>
        </p:nvSpPr>
        <p:spPr>
          <a:xfrm>
            <a:off x="1" y="3649662"/>
            <a:ext cx="9144000" cy="244170"/>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Прямоугольник 9"/>
          <p:cNvSpPr/>
          <p:nvPr/>
        </p:nvSpPr>
        <p:spPr>
          <a:xfrm>
            <a:off x="0" y="3675527"/>
            <a:ext cx="9144001" cy="14067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оугольник 10"/>
          <p:cNvSpPr/>
          <p:nvPr/>
        </p:nvSpPr>
        <p:spPr>
          <a:xfrm flipV="1">
            <a:off x="6414051" y="3643090"/>
            <a:ext cx="2729950" cy="248432"/>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Прямоугольник 18"/>
          <p:cNvSpPr/>
          <p:nvPr/>
        </p:nvSpPr>
        <p:spPr>
          <a:xfrm>
            <a:off x="0" y="0"/>
            <a:ext cx="9144000" cy="370170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Заголовок 7"/>
          <p:cNvSpPr>
            <a:spLocks noGrp="1"/>
          </p:cNvSpPr>
          <p:nvPr>
            <p:ph type="ctrTitle"/>
          </p:nvPr>
        </p:nvSpPr>
        <p:spPr>
          <a:xfrm>
            <a:off x="457200" y="2401887"/>
            <a:ext cx="8458200" cy="1470025"/>
          </a:xfrm>
        </p:spPr>
        <p:txBody>
          <a:bodyPr anchor="b"/>
          <a:lstStyle>
            <a:lvl1pPr>
              <a:defRPr sz="4400">
                <a:solidFill>
                  <a:schemeClr val="bg1"/>
                </a:solidFill>
              </a:defRPr>
            </a:lvl1pPr>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457200" y="3899938"/>
            <a:ext cx="4953000" cy="1752600"/>
          </a:xfrm>
        </p:spPr>
        <p:txBody>
          <a:bodyPr/>
          <a:lstStyle>
            <a:lvl1pPr marL="64008" indent="0" algn="l">
              <a:buNone/>
              <a:defRPr sz="24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a:xfrm>
            <a:off x="6705600" y="4206240"/>
            <a:ext cx="960120" cy="457200"/>
          </a:xfrm>
        </p:spPr>
        <p:txBody>
          <a:bodyPr/>
          <a:lstStyle/>
          <a:p>
            <a:fld id="{5B106E36-FD25-4E2D-B0AA-010F637433A0}" type="datetimeFigureOut">
              <a:rPr lang="ru-RU" smtClean="0"/>
              <a:pPr/>
              <a:t>12.08.2020</a:t>
            </a:fld>
            <a:endParaRPr lang="ru-RU"/>
          </a:p>
        </p:txBody>
      </p:sp>
      <p:sp>
        <p:nvSpPr>
          <p:cNvPr id="17" name="Нижний колонтитул 16"/>
          <p:cNvSpPr>
            <a:spLocks noGrp="1"/>
          </p:cNvSpPr>
          <p:nvPr>
            <p:ph type="ftr" sz="quarter" idx="11"/>
          </p:nvPr>
        </p:nvSpPr>
        <p:spPr>
          <a:xfrm>
            <a:off x="5410200" y="4205288"/>
            <a:ext cx="1295400" cy="457200"/>
          </a:xfrm>
        </p:spPr>
        <p:txBody>
          <a:bodyPr/>
          <a:lstStyle/>
          <a:p>
            <a:endParaRPr lang="ru-RU"/>
          </a:p>
        </p:txBody>
      </p:sp>
      <p:sp>
        <p:nvSpPr>
          <p:cNvPr id="29" name="Номер слайда 28"/>
          <p:cNvSpPr>
            <a:spLocks noGrp="1"/>
          </p:cNvSpPr>
          <p:nvPr>
            <p:ph type="sldNum" sz="quarter" idx="12"/>
          </p:nvPr>
        </p:nvSpPr>
        <p:spPr>
          <a:xfrm>
            <a:off x="8320088" y="1136"/>
            <a:ext cx="747712" cy="365760"/>
          </a:xfrm>
        </p:spPr>
        <p:txBody>
          <a:bodyPr/>
          <a:lstStyle>
            <a:lvl1pPr algn="r">
              <a:defRPr sz="1800">
                <a:solidFill>
                  <a:schemeClr val="bg1"/>
                </a:solidFill>
              </a:defRPr>
            </a:lvl1pPr>
          </a:lstStyle>
          <a:p>
            <a:fld id="{725C68B6-61C2-468F-89AB-4B9F7531AA68}"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12.08.2020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1981200"/>
            <a:ext cx="7772400" cy="1362075"/>
          </a:xfrm>
        </p:spPr>
        <p:txBody>
          <a:bodyPr anchor="b">
            <a:noAutofit/>
          </a:bodyPr>
          <a:lstStyle>
            <a:lvl1pPr algn="l">
              <a:buNone/>
              <a:defRPr sz="4300" b="1" cap="none" baseline="0">
                <a:ln w="12700">
                  <a:solidFill>
                    <a:schemeClr val="accent2">
                      <a:shade val="90000"/>
                      <a:satMod val="150000"/>
                    </a:schemeClr>
                  </a:solidFill>
                </a:ln>
                <a:solidFill>
                  <a:srgbClr val="FFFFFF"/>
                </a:solidFill>
                <a:effectLst>
                  <a:outerShdw blurRad="38100" dist="38100" dir="5400000" algn="tl" rotWithShape="0">
                    <a:srgbClr val="000000">
                      <a:alpha val="25000"/>
                    </a:srgbClr>
                  </a:outerShdw>
                </a:effectLst>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722313" y="3367088"/>
            <a:ext cx="7772400" cy="1509712"/>
          </a:xfrm>
        </p:spPr>
        <p:txBody>
          <a:bodyPr anchor="t"/>
          <a:lstStyle>
            <a:lvl1pPr marL="45720" indent="0">
              <a:buNone/>
              <a:defRPr sz="2100" b="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12.08.2020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5B106E36-FD25-4E2D-B0AA-010F637433A0}" type="datetimeFigureOut">
              <a:rPr lang="ru-RU" smtClean="0"/>
              <a:pPr/>
              <a:t>12.08.2020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81000" y="1143000"/>
            <a:ext cx="8382000" cy="1069848"/>
          </a:xfrm>
        </p:spPr>
        <p:txBody>
          <a:bodyPr anchor="ctr"/>
          <a:lstStyle>
            <a:lvl1pPr>
              <a:defRPr sz="4000" b="0" i="0" cap="none" baseline="0"/>
            </a:lvl1pPr>
          </a:lstStyle>
          <a:p>
            <a:r>
              <a:rPr kumimoji="0" lang="ru-RU" smtClean="0"/>
              <a:t>Образец заголовка</a:t>
            </a:r>
            <a:endParaRPr kumimoji="0" lang="en-US"/>
          </a:p>
        </p:txBody>
      </p:sp>
      <p:sp>
        <p:nvSpPr>
          <p:cNvPr id="3" name="Текст 2"/>
          <p:cNvSpPr>
            <a:spLocks noGrp="1"/>
          </p:cNvSpPr>
          <p:nvPr>
            <p:ph type="body" idx="1"/>
          </p:nvPr>
        </p:nvSpPr>
        <p:spPr>
          <a:xfrm>
            <a:off x="381000" y="2244970"/>
            <a:ext cx="4041648"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721225" y="2244970"/>
            <a:ext cx="4041775"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381000" y="2708519"/>
            <a:ext cx="4041648"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718304" y="2708519"/>
            <a:ext cx="4041775"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6" name="Дата 25"/>
          <p:cNvSpPr>
            <a:spLocks noGrp="1"/>
          </p:cNvSpPr>
          <p:nvPr>
            <p:ph type="dt" sz="half" idx="10"/>
          </p:nvPr>
        </p:nvSpPr>
        <p:spPr/>
        <p:txBody>
          <a:bodyPr rtlCol="0"/>
          <a:lstStyle/>
          <a:p>
            <a:fld id="{5B106E36-FD25-4E2D-B0AA-010F637433A0}" type="datetimeFigureOut">
              <a:rPr lang="ru-RU" smtClean="0"/>
              <a:pPr/>
              <a:t>12.08.2020</a:t>
            </a:fld>
            <a:endParaRPr lang="ru-RU"/>
          </a:p>
        </p:txBody>
      </p:sp>
      <p:sp>
        <p:nvSpPr>
          <p:cNvPr id="27" name="Номер слайда 26"/>
          <p:cNvSpPr>
            <a:spLocks noGrp="1"/>
          </p:cNvSpPr>
          <p:nvPr>
            <p:ph type="sldNum" sz="quarter" idx="11"/>
          </p:nvPr>
        </p:nvSpPr>
        <p:spPr/>
        <p:txBody>
          <a:bodyPr rtlCol="0"/>
          <a:lstStyle/>
          <a:p>
            <a:fld id="{725C68B6-61C2-468F-89AB-4B9F7531AA68}" type="slidenum">
              <a:rPr lang="ru-RU" smtClean="0"/>
              <a:pPr/>
              <a:t>‹#›</a:t>
            </a:fld>
            <a:endParaRPr lang="ru-RU"/>
          </a:p>
        </p:txBody>
      </p:sp>
      <p:sp>
        <p:nvSpPr>
          <p:cNvPr id="28" name="Нижний колонтитул 27"/>
          <p:cNvSpPr>
            <a:spLocks noGrp="1"/>
          </p:cNvSpPr>
          <p:nvPr>
            <p:ph type="ftr" sz="quarter" idx="12"/>
          </p:nvPr>
        </p:nvSpPr>
        <p:spPr/>
        <p:txBody>
          <a:bodyPr rtlCol="0"/>
          <a:lstStyle/>
          <a:p>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143000"/>
            <a:ext cx="8229600" cy="1069848"/>
          </a:xfrm>
        </p:spPr>
        <p:txBody>
          <a:bodyPr anchor="ctr"/>
          <a:lstStyle>
            <a:lvl1pPr>
              <a:defRPr sz="4000">
                <a:solidFill>
                  <a:schemeClr val="tx2"/>
                </a:solidFill>
              </a:defRPr>
            </a:lvl1pPr>
          </a:lstStyle>
          <a:p>
            <a:r>
              <a:rPr kumimoji="0" lang="ru-RU" smtClean="0"/>
              <a:t>Образец заголовка</a:t>
            </a:r>
            <a:endParaRPr kumimoji="0" lang="en-US"/>
          </a:p>
        </p:txBody>
      </p:sp>
      <p:sp>
        <p:nvSpPr>
          <p:cNvPr id="3" name="Дата 2"/>
          <p:cNvSpPr>
            <a:spLocks noGrp="1"/>
          </p:cNvSpPr>
          <p:nvPr>
            <p:ph type="dt" sz="half" idx="10"/>
          </p:nvPr>
        </p:nvSpPr>
        <p:spPr>
          <a:xfrm>
            <a:off x="6583680" y="612648"/>
            <a:ext cx="957264" cy="457200"/>
          </a:xfrm>
        </p:spPr>
        <p:txBody>
          <a:bodyPr/>
          <a:lstStyle/>
          <a:p>
            <a:fld id="{5B106E36-FD25-4E2D-B0AA-010F637433A0}" type="datetimeFigureOut">
              <a:rPr lang="ru-RU" smtClean="0"/>
              <a:pPr/>
              <a:t>12.08.2020</a:t>
            </a:fld>
            <a:endParaRPr lang="ru-RU"/>
          </a:p>
        </p:txBody>
      </p:sp>
      <p:sp>
        <p:nvSpPr>
          <p:cNvPr id="4" name="Нижний колонтитул 3"/>
          <p:cNvSpPr>
            <a:spLocks noGrp="1"/>
          </p:cNvSpPr>
          <p:nvPr>
            <p:ph type="ftr" sz="quarter" idx="11"/>
          </p:nvPr>
        </p:nvSpPr>
        <p:spPr>
          <a:xfrm>
            <a:off x="5257800" y="612648"/>
            <a:ext cx="1325880" cy="457200"/>
          </a:xfrm>
        </p:spPr>
        <p:txBody>
          <a:bodyPr/>
          <a:lstStyle/>
          <a:p>
            <a:endParaRPr lang="ru-RU"/>
          </a:p>
        </p:txBody>
      </p:sp>
      <p:sp>
        <p:nvSpPr>
          <p:cNvPr id="5" name="Номер слайда 4"/>
          <p:cNvSpPr>
            <a:spLocks noGrp="1"/>
          </p:cNvSpPr>
          <p:nvPr>
            <p:ph type="sldNum" sz="quarter" idx="12"/>
          </p:nvPr>
        </p:nvSpPr>
        <p:spPr>
          <a:xfrm>
            <a:off x="8174736" y="2272"/>
            <a:ext cx="762000" cy="365760"/>
          </a:xfrm>
        </p:spPr>
        <p:txBody>
          <a:body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12.08.2020</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53496" y="1101970"/>
            <a:ext cx="3383280" cy="877824"/>
          </a:xfrm>
        </p:spPr>
        <p:txBody>
          <a:bodyPr anchor="b"/>
          <a:lstStyle>
            <a:lvl1pPr algn="l">
              <a:buNone/>
              <a:defRPr sz="1800" b="1"/>
            </a:lvl1pPr>
          </a:lstStyle>
          <a:p>
            <a:r>
              <a:rPr kumimoji="0" lang="ru-RU" smtClean="0"/>
              <a:t>Образец заголовка</a:t>
            </a:r>
            <a:endParaRPr kumimoji="0" lang="en-US"/>
          </a:p>
        </p:txBody>
      </p:sp>
      <p:sp>
        <p:nvSpPr>
          <p:cNvPr id="3" name="Текст 2"/>
          <p:cNvSpPr>
            <a:spLocks noGrp="1"/>
          </p:cNvSpPr>
          <p:nvPr>
            <p:ph type="body" idx="2"/>
          </p:nvPr>
        </p:nvSpPr>
        <p:spPr>
          <a:xfrm>
            <a:off x="5353496" y="2010727"/>
            <a:ext cx="3383280" cy="4617720"/>
          </a:xfrm>
        </p:spPr>
        <p:txBody>
          <a:bodyPr/>
          <a:lstStyle>
            <a:lvl1pPr marL="9144"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152400" y="776287"/>
            <a:ext cx="5102352" cy="585216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5B106E36-FD25-4E2D-B0AA-010F637433A0}" type="datetimeFigureOut">
              <a:rPr lang="ru-RU" smtClean="0"/>
              <a:pPr/>
              <a:t>12.08.2020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440434" y="1109160"/>
            <a:ext cx="586803" cy="4681637"/>
          </a:xfrm>
        </p:spPr>
        <p:txBody>
          <a:bodyPr vert="vert270" lIns="45720" tIns="0" rIns="45720" anchor="t"/>
          <a:lstStyle>
            <a:lvl1pPr algn="ctr">
              <a:buNone/>
              <a:defRPr sz="2000" b="1"/>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403671" y="1143000"/>
            <a:ext cx="4572000" cy="4572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lstStyle>
            <a:lvl1pPr marL="0" indent="0">
              <a:buNone/>
              <a:defRPr sz="3200"/>
            </a:lvl1pPr>
          </a:lstStyle>
          <a:p>
            <a:r>
              <a:rPr kumimoji="0" lang="ru-RU" smtClean="0"/>
              <a:t>Вставка рисунка</a:t>
            </a:r>
            <a:endParaRPr kumimoji="0" lang="en-US" dirty="0"/>
          </a:p>
        </p:txBody>
      </p:sp>
      <p:sp>
        <p:nvSpPr>
          <p:cNvPr id="4" name="Текст 3"/>
          <p:cNvSpPr>
            <a:spLocks noGrp="1"/>
          </p:cNvSpPr>
          <p:nvPr>
            <p:ph type="body" sz="half" idx="2"/>
          </p:nvPr>
        </p:nvSpPr>
        <p:spPr>
          <a:xfrm>
            <a:off x="6088443" y="3274308"/>
            <a:ext cx="2590800" cy="2516489"/>
          </a:xfrm>
        </p:spPr>
        <p:txBody>
          <a:bodyPr lIns="0" tIns="0" rIns="45720" anchor="t"/>
          <a:lstStyle>
            <a:lvl1pPr marL="0" indent="0">
              <a:lnSpc>
                <a:spcPct val="100000"/>
              </a:lnSpc>
              <a:spcBef>
                <a:spcPts val="0"/>
              </a:spcBef>
              <a:buFontTx/>
              <a:buNone/>
              <a:defRPr sz="13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12.08.2020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12.08.2020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781800" y="1143000"/>
            <a:ext cx="1905000" cy="5486400"/>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1143000"/>
            <a:ext cx="6248400" cy="5486400"/>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12.08.2020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8" name="Прямоугольник 27"/>
          <p:cNvSpPr/>
          <p:nvPr/>
        </p:nvSpPr>
        <p:spPr>
          <a:xfrm>
            <a:off x="1" y="366818"/>
            <a:ext cx="9144000" cy="8440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Прямоугольник 28"/>
          <p:cNvSpPr/>
          <p:nvPr/>
        </p:nvSpPr>
        <p:spPr>
          <a:xfrm>
            <a:off x="0" y="-1"/>
            <a:ext cx="9144000" cy="310663"/>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0" name="Прямоугольник 29"/>
          <p:cNvSpPr/>
          <p:nvPr/>
        </p:nvSpPr>
        <p:spPr>
          <a:xfrm>
            <a:off x="0" y="308276"/>
            <a:ext cx="9144001" cy="91441"/>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1" name="Прямоугольник 30"/>
          <p:cNvSpPr/>
          <p:nvPr/>
        </p:nvSpPr>
        <p:spPr>
          <a:xfrm flipV="1">
            <a:off x="5410182" y="360246"/>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2" name="Прямоугольник 31"/>
          <p:cNvSpPr/>
          <p:nvPr/>
        </p:nvSpPr>
        <p:spPr>
          <a:xfrm flipV="1">
            <a:off x="5410200" y="440112"/>
            <a:ext cx="3733801" cy="18003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3" name="Скругленный прямоугольник 32"/>
          <p:cNvSpPr/>
          <p:nvPr/>
        </p:nvSpPr>
        <p:spPr bwMode="white">
          <a:xfrm>
            <a:off x="5407339" y="497504"/>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4" name="Скругленный прямоугольник 33"/>
          <p:cNvSpPr/>
          <p:nvPr/>
        </p:nvSpPr>
        <p:spPr bwMode="white">
          <a:xfrm>
            <a:off x="7373646" y="58894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5" name="Прямоугольник 34"/>
          <p:cNvSpPr/>
          <p:nvPr/>
        </p:nvSpPr>
        <p:spPr bwMode="invGray">
          <a:xfrm>
            <a:off x="9084966" y="-2001"/>
            <a:ext cx="57626"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6" name="Прямоугольник 35"/>
          <p:cNvSpPr/>
          <p:nvPr/>
        </p:nvSpPr>
        <p:spPr bwMode="invGray">
          <a:xfrm>
            <a:off x="9044481" y="-2001"/>
            <a:ext cx="27432"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7" name="Прямоугольник 36"/>
          <p:cNvSpPr/>
          <p:nvPr/>
        </p:nvSpPr>
        <p:spPr bwMode="invGray">
          <a:xfrm>
            <a:off x="9025428" y="-2001"/>
            <a:ext cx="9144" cy="621792"/>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8" name="Прямоугольник 37"/>
          <p:cNvSpPr/>
          <p:nvPr/>
        </p:nvSpPr>
        <p:spPr bwMode="invGray">
          <a:xfrm>
            <a:off x="8975423" y="-2001"/>
            <a:ext cx="27432" cy="621792"/>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9" name="Прямоугольник 38"/>
          <p:cNvSpPr/>
          <p:nvPr/>
        </p:nvSpPr>
        <p:spPr bwMode="invGray">
          <a:xfrm>
            <a:off x="8915677" y="380"/>
            <a:ext cx="54864" cy="585216"/>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0" name="Прямоугольник 39"/>
          <p:cNvSpPr/>
          <p:nvPr/>
        </p:nvSpPr>
        <p:spPr bwMode="invGray">
          <a:xfrm>
            <a:off x="8873475" y="380"/>
            <a:ext cx="9144" cy="585216"/>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Заголовок 21"/>
          <p:cNvSpPr>
            <a:spLocks noGrp="1"/>
          </p:cNvSpPr>
          <p:nvPr>
            <p:ph type="title"/>
          </p:nvPr>
        </p:nvSpPr>
        <p:spPr>
          <a:xfrm>
            <a:off x="457200" y="1143000"/>
            <a:ext cx="8229600" cy="1066800"/>
          </a:xfrm>
          <a:prstGeom prst="rect">
            <a:avLst/>
          </a:prstGeom>
        </p:spPr>
        <p:txBody>
          <a:bodyPr vert="horz" anchor="ctr">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457200" y="2249424"/>
            <a:ext cx="8229600" cy="4325112"/>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6586536" y="612648"/>
            <a:ext cx="957264" cy="457200"/>
          </a:xfrm>
          <a:prstGeom prst="rect">
            <a:avLst/>
          </a:prstGeom>
        </p:spPr>
        <p:txBody>
          <a:bodyPr vert="horz"/>
          <a:lstStyle>
            <a:lvl1pPr algn="l" eaLnBrk="1" latinLnBrk="0" hangingPunct="1">
              <a:defRPr kumimoji="0" sz="800">
                <a:solidFill>
                  <a:schemeClr val="accent2"/>
                </a:solidFill>
              </a:defRPr>
            </a:lvl1pPr>
          </a:lstStyle>
          <a:p>
            <a:fld id="{5B106E36-FD25-4E2D-B0AA-010F637433A0}" type="datetimeFigureOut">
              <a:rPr lang="ru-RU" smtClean="0"/>
              <a:pPr/>
              <a:t>12.08.2020</a:t>
            </a:fld>
            <a:endParaRPr lang="ru-RU"/>
          </a:p>
        </p:txBody>
      </p:sp>
      <p:sp>
        <p:nvSpPr>
          <p:cNvPr id="3" name="Нижний колонтитул 2"/>
          <p:cNvSpPr>
            <a:spLocks noGrp="1"/>
          </p:cNvSpPr>
          <p:nvPr>
            <p:ph type="ftr" sz="quarter" idx="3"/>
          </p:nvPr>
        </p:nvSpPr>
        <p:spPr>
          <a:xfrm>
            <a:off x="5257800" y="612648"/>
            <a:ext cx="1325880" cy="457200"/>
          </a:xfrm>
          <a:prstGeom prst="rect">
            <a:avLst/>
          </a:prstGeom>
        </p:spPr>
        <p:txBody>
          <a:bodyPr vert="horz"/>
          <a:lstStyle>
            <a:lvl1pPr algn="r" eaLnBrk="1" latinLnBrk="0" hangingPunct="1">
              <a:defRPr kumimoji="0" sz="800">
                <a:solidFill>
                  <a:schemeClr val="accent2"/>
                </a:solidFill>
              </a:defRPr>
            </a:lvl1pPr>
          </a:lstStyle>
          <a:p>
            <a:endParaRPr lang="ru-RU"/>
          </a:p>
        </p:txBody>
      </p:sp>
      <p:sp>
        <p:nvSpPr>
          <p:cNvPr id="23" name="Номер слайда 22"/>
          <p:cNvSpPr>
            <a:spLocks noGrp="1"/>
          </p:cNvSpPr>
          <p:nvPr>
            <p:ph type="sldNum" sz="quarter" idx="4"/>
          </p:nvPr>
        </p:nvSpPr>
        <p:spPr>
          <a:xfrm>
            <a:off x="8174736" y="2272"/>
            <a:ext cx="762000" cy="365760"/>
          </a:xfrm>
          <a:prstGeom prst="rect">
            <a:avLst/>
          </a:prstGeom>
        </p:spPr>
        <p:txBody>
          <a:bodyPr vert="horz" anchor="b"/>
          <a:lstStyle>
            <a:lvl1pPr algn="r" eaLnBrk="1" latinLnBrk="0" hangingPunct="1">
              <a:defRPr kumimoji="0" sz="1800">
                <a:solidFill>
                  <a:srgbClr val="FFFFFF"/>
                </a:solidFill>
              </a:defRPr>
            </a:lvl1pPr>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365760" indent="-256032" algn="l" rtl="0"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0" sz="2600" kern="1200">
          <a:solidFill>
            <a:schemeClr val="accent2"/>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hyperlink" Target="https://graniru.org/Society/Law/m.267351.html" TargetMode="External"/><Relationship Id="rId2" Type="http://schemas.openxmlformats.org/officeDocument/2006/relationships/hyperlink" Target="http://crimestat.ru/offenses_chart" TargetMode="Externa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hyperlink" Target="http://www.consultant.ru/document/cons_doc_LAW_307176/" TargetMode="External"/><Relationship Id="rId2" Type="http://schemas.openxmlformats.org/officeDocument/2006/relationships/hyperlink" Target="http://www.consultant.ru/document/cons_doc_LAW_164858/3d0cac60971a511280cbba229d9b6329c07731f7/" TargetMode="External"/><Relationship Id="rId1" Type="http://schemas.openxmlformats.org/officeDocument/2006/relationships/slideLayout" Target="../slideLayouts/slideLayout2.xml"/><Relationship Id="rId4" Type="http://schemas.openxmlformats.org/officeDocument/2006/relationships/hyperlink" Target="http://www.consultant.ru/document/cons_doc_LAW_201087/3d0cac60971a511280cbba229d9b6329c07731f7/"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251520" y="260648"/>
            <a:ext cx="7200800" cy="3168352"/>
          </a:xfrm>
        </p:spPr>
        <p:txBody>
          <a:bodyPr>
            <a:normAutofit fontScale="90000"/>
          </a:bodyPr>
          <a:lstStyle/>
          <a:p>
            <a:r>
              <a:rPr lang="ru-RU" sz="4000" dirty="0" smtClean="0"/>
              <a:t/>
            </a:r>
            <a:br>
              <a:rPr lang="ru-RU" sz="4000" dirty="0" smtClean="0"/>
            </a:br>
            <a:r>
              <a:rPr lang="ru-RU" dirty="0" smtClean="0"/>
              <a:t> </a:t>
            </a:r>
            <a:r>
              <a:rPr lang="ru-RU" sz="4900" b="1" dirty="0" smtClean="0"/>
              <a:t>Асоциальное поведение студента – это угроза </a:t>
            </a:r>
            <a:br>
              <a:rPr lang="ru-RU" sz="4900" b="1" dirty="0" smtClean="0"/>
            </a:br>
            <a:r>
              <a:rPr lang="ru-RU" sz="4900" b="1" dirty="0" smtClean="0"/>
              <a:t>его профессиональной карьере</a:t>
            </a:r>
            <a:endParaRPr lang="ru-RU" sz="4900" b="1" dirty="0">
              <a:solidFill>
                <a:srgbClr val="FFFF00"/>
              </a:solidFill>
            </a:endParaRPr>
          </a:p>
        </p:txBody>
      </p:sp>
      <p:sp>
        <p:nvSpPr>
          <p:cNvPr id="3" name="Подзаголовок 2"/>
          <p:cNvSpPr>
            <a:spLocks noGrp="1"/>
          </p:cNvSpPr>
          <p:nvPr>
            <p:ph type="subTitle" idx="1"/>
          </p:nvPr>
        </p:nvSpPr>
        <p:spPr>
          <a:xfrm>
            <a:off x="457200" y="4221088"/>
            <a:ext cx="8291264" cy="2376264"/>
          </a:xfrm>
        </p:spPr>
        <p:txBody>
          <a:bodyPr>
            <a:normAutofit lnSpcReduction="10000"/>
          </a:bodyPr>
          <a:lstStyle/>
          <a:p>
            <a:pPr algn="ctr"/>
            <a:r>
              <a:rPr lang="ru-RU" sz="2800" b="1" i="1" dirty="0" err="1" smtClean="0">
                <a:solidFill>
                  <a:srgbClr val="183962"/>
                </a:solidFill>
                <a:latin typeface="Arial" pitchFamily="34" charset="0"/>
                <a:ea typeface="Times New Roman"/>
                <a:cs typeface="Arial" pitchFamily="34" charset="0"/>
              </a:rPr>
              <a:t>Авилкина</a:t>
            </a:r>
            <a:r>
              <a:rPr lang="ru-RU" sz="2800" b="1" i="1" dirty="0" smtClean="0">
                <a:solidFill>
                  <a:srgbClr val="183962"/>
                </a:solidFill>
                <a:latin typeface="Arial" pitchFamily="34" charset="0"/>
                <a:ea typeface="Times New Roman"/>
                <a:cs typeface="Arial" pitchFamily="34" charset="0"/>
              </a:rPr>
              <a:t> Светлана Викторовна </a:t>
            </a:r>
          </a:p>
          <a:p>
            <a:pPr algn="ctr"/>
            <a:r>
              <a:rPr lang="ru-RU" i="1" dirty="0" smtClean="0">
                <a:solidFill>
                  <a:srgbClr val="183962"/>
                </a:solidFill>
                <a:latin typeface="Arial" pitchFamily="34" charset="0"/>
                <a:ea typeface="Times New Roman"/>
                <a:cs typeface="Arial" pitchFamily="34" charset="0"/>
              </a:rPr>
              <a:t>начальник Управления по воспитательной работе,</a:t>
            </a:r>
          </a:p>
          <a:p>
            <a:pPr algn="ctr"/>
            <a:r>
              <a:rPr lang="ru-RU" i="1" dirty="0" smtClean="0">
                <a:solidFill>
                  <a:srgbClr val="183962"/>
                </a:solidFill>
                <a:latin typeface="Arial" pitchFamily="34" charset="0"/>
                <a:ea typeface="Times New Roman"/>
                <a:cs typeface="Arial" pitchFamily="34" charset="0"/>
              </a:rPr>
              <a:t>кандидат педагогических наук </a:t>
            </a:r>
          </a:p>
          <a:p>
            <a:pPr algn="ctr"/>
            <a:r>
              <a:rPr lang="ru-RU" i="1" dirty="0" smtClean="0">
                <a:solidFill>
                  <a:srgbClr val="183962"/>
                </a:solidFill>
                <a:latin typeface="Arial" pitchFamily="34" charset="0"/>
                <a:ea typeface="Times New Roman"/>
                <a:cs typeface="Arial" pitchFamily="34" charset="0"/>
              </a:rPr>
              <a:t>тел. 8-905-187-03-30</a:t>
            </a:r>
          </a:p>
          <a:p>
            <a:pPr algn="ctr"/>
            <a:r>
              <a:rPr lang="en-US" i="1" u="sng" dirty="0" smtClean="0">
                <a:solidFill>
                  <a:srgbClr val="183962"/>
                </a:solidFill>
                <a:latin typeface="Arial" pitchFamily="34" charset="0"/>
                <a:ea typeface="Times New Roman"/>
                <a:cs typeface="Arial" pitchFamily="34" charset="0"/>
              </a:rPr>
              <a:t>e</a:t>
            </a:r>
            <a:r>
              <a:rPr lang="ru-RU" i="1" u="sng" dirty="0" smtClean="0">
                <a:solidFill>
                  <a:srgbClr val="183962"/>
                </a:solidFill>
                <a:latin typeface="Arial" pitchFamily="34" charset="0"/>
                <a:ea typeface="Times New Roman"/>
                <a:cs typeface="Arial" pitchFamily="34" charset="0"/>
              </a:rPr>
              <a:t>-</a:t>
            </a:r>
            <a:r>
              <a:rPr lang="en-US" i="1" u="sng" dirty="0" smtClean="0">
                <a:solidFill>
                  <a:srgbClr val="183962"/>
                </a:solidFill>
                <a:latin typeface="Arial" pitchFamily="34" charset="0"/>
                <a:ea typeface="Times New Roman"/>
                <a:cs typeface="Arial" pitchFamily="34" charset="0"/>
              </a:rPr>
              <a:t>mail</a:t>
            </a:r>
            <a:r>
              <a:rPr lang="ru-RU" i="1" u="sng" dirty="0" smtClean="0">
                <a:solidFill>
                  <a:srgbClr val="183962"/>
                </a:solidFill>
                <a:latin typeface="Arial" pitchFamily="34" charset="0"/>
                <a:ea typeface="Times New Roman"/>
                <a:cs typeface="Arial" pitchFamily="34" charset="0"/>
              </a:rPr>
              <a:t>: </a:t>
            </a:r>
            <a:r>
              <a:rPr lang="en-US" i="1" u="sng" dirty="0" err="1" smtClean="0">
                <a:solidFill>
                  <a:srgbClr val="183962"/>
                </a:solidFill>
                <a:latin typeface="Arial" pitchFamily="34" charset="0"/>
                <a:ea typeface="Times New Roman"/>
                <a:cs typeface="Arial" pitchFamily="34" charset="0"/>
              </a:rPr>
              <a:t>avilkina.s.v</a:t>
            </a:r>
            <a:r>
              <a:rPr lang="ru-RU" i="1" u="sng" dirty="0" smtClean="0">
                <a:solidFill>
                  <a:srgbClr val="183962"/>
                </a:solidFill>
                <a:latin typeface="Arial" pitchFamily="34" charset="0"/>
                <a:ea typeface="Times New Roman"/>
                <a:cs typeface="Arial" pitchFamily="34" charset="0"/>
              </a:rPr>
              <a:t>@</a:t>
            </a:r>
            <a:r>
              <a:rPr lang="ru-RU" i="1" u="sng" dirty="0" err="1" smtClean="0">
                <a:solidFill>
                  <a:srgbClr val="183962"/>
                </a:solidFill>
                <a:latin typeface="Arial" pitchFamily="34" charset="0"/>
                <a:ea typeface="Times New Roman"/>
                <a:cs typeface="Arial" pitchFamily="34" charset="0"/>
              </a:rPr>
              <a:t>rsreu.ru</a:t>
            </a:r>
            <a:r>
              <a:rPr lang="ru-RU" i="1" u="sng" dirty="0" smtClean="0">
                <a:solidFill>
                  <a:srgbClr val="183962"/>
                </a:solidFill>
                <a:latin typeface="Arial" pitchFamily="34" charset="0"/>
                <a:ea typeface="Times New Roman"/>
                <a:cs typeface="Arial" pitchFamily="34" charset="0"/>
              </a:rPr>
              <a:t> </a:t>
            </a:r>
          </a:p>
          <a:p>
            <a:pPr algn="ctr"/>
            <a:r>
              <a:rPr lang="ru-RU" i="1" dirty="0" smtClean="0">
                <a:solidFill>
                  <a:srgbClr val="183962"/>
                </a:solidFill>
                <a:latin typeface="Arial" pitchFamily="34" charset="0"/>
                <a:ea typeface="Times New Roman"/>
                <a:cs typeface="Arial" pitchFamily="34" charset="0"/>
              </a:rPr>
              <a:t>кабинет 230, тел. 11-30</a:t>
            </a:r>
            <a:endParaRPr lang="ru-RU" i="1" dirty="0">
              <a:solidFill>
                <a:srgbClr val="183962"/>
              </a:solidFill>
              <a:latin typeface="Arial" pitchFamily="34" charset="0"/>
              <a:cs typeface="Arial" pitchFamily="34" charset="0"/>
            </a:endParaRPr>
          </a:p>
        </p:txBody>
      </p:sp>
      <p:pic>
        <p:nvPicPr>
          <p:cNvPr id="1026" name="Picture 2" descr="D:\МАРКЕТИНГ РГРТУ\логотип фото\RGRTU_logo.png"/>
          <p:cNvPicPr>
            <a:picLocks noChangeAspect="1" noChangeArrowheads="1"/>
          </p:cNvPicPr>
          <p:nvPr/>
        </p:nvPicPr>
        <p:blipFill>
          <a:blip r:embed="rId3" cstate="print"/>
          <a:srcRect/>
          <a:stretch>
            <a:fillRect/>
          </a:stretch>
        </p:blipFill>
        <p:spPr bwMode="auto">
          <a:xfrm>
            <a:off x="7060568" y="620688"/>
            <a:ext cx="2083432" cy="2304256"/>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332656"/>
            <a:ext cx="8229600" cy="720080"/>
          </a:xfrm>
        </p:spPr>
        <p:txBody>
          <a:bodyPr/>
          <a:lstStyle/>
          <a:p>
            <a:r>
              <a:rPr lang="ru-RU" dirty="0" smtClean="0">
                <a:solidFill>
                  <a:srgbClr val="006600"/>
                </a:solidFill>
              </a:rPr>
              <a:t>План</a:t>
            </a:r>
            <a:endParaRPr lang="ru-RU" dirty="0">
              <a:solidFill>
                <a:srgbClr val="006600"/>
              </a:solidFill>
            </a:endParaRPr>
          </a:p>
        </p:txBody>
      </p:sp>
      <p:sp>
        <p:nvSpPr>
          <p:cNvPr id="3" name="Содержимое 2"/>
          <p:cNvSpPr>
            <a:spLocks noGrp="1"/>
          </p:cNvSpPr>
          <p:nvPr>
            <p:ph idx="1"/>
          </p:nvPr>
        </p:nvSpPr>
        <p:spPr>
          <a:xfrm>
            <a:off x="0" y="1268760"/>
            <a:ext cx="8964488" cy="5017744"/>
          </a:xfrm>
        </p:spPr>
        <p:txBody>
          <a:bodyPr>
            <a:normAutofit fontScale="92500"/>
          </a:bodyPr>
          <a:lstStyle/>
          <a:p>
            <a:r>
              <a:rPr lang="ru-RU" sz="3600" b="1" dirty="0" smtClean="0">
                <a:solidFill>
                  <a:srgbClr val="FF0000"/>
                </a:solidFill>
                <a:latin typeface="+mj-lt"/>
              </a:rPr>
              <a:t>1. Противодействие экстремистской идеологии в образовательном учреждении</a:t>
            </a:r>
          </a:p>
          <a:p>
            <a:endParaRPr lang="ru-RU" sz="3600" b="1" dirty="0" smtClean="0">
              <a:solidFill>
                <a:srgbClr val="FF0000"/>
              </a:solidFill>
              <a:latin typeface="+mj-lt"/>
            </a:endParaRPr>
          </a:p>
          <a:p>
            <a:r>
              <a:rPr lang="ru-RU" sz="3600" b="1" dirty="0" smtClean="0">
                <a:solidFill>
                  <a:srgbClr val="FF0000"/>
                </a:solidFill>
                <a:latin typeface="+mj-lt"/>
              </a:rPr>
              <a:t>2. Профилактика незаконного употребления и распространения наркотических средств</a:t>
            </a:r>
          </a:p>
          <a:p>
            <a:endParaRPr lang="ru-RU" sz="3600" b="1" dirty="0" smtClean="0">
              <a:solidFill>
                <a:srgbClr val="FF0000"/>
              </a:solidFill>
              <a:latin typeface="+mj-lt"/>
            </a:endParaRPr>
          </a:p>
          <a:p>
            <a:r>
              <a:rPr lang="ru-RU" sz="3600" b="1" dirty="0" smtClean="0">
                <a:solidFill>
                  <a:srgbClr val="FF0000"/>
                </a:solidFill>
                <a:latin typeface="+mj-lt"/>
              </a:rPr>
              <a:t>3. Профилактика вирусных заболеваний</a:t>
            </a:r>
            <a:endParaRPr lang="ru-RU" sz="3600" dirty="0">
              <a:solidFill>
                <a:srgbClr val="FF0000"/>
              </a:solidFill>
              <a:latin typeface="+mj-lt"/>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1556792"/>
            <a:ext cx="8686800" cy="5017744"/>
          </a:xfrm>
        </p:spPr>
        <p:txBody>
          <a:bodyPr>
            <a:normAutofit fontScale="85000" lnSpcReduction="20000"/>
          </a:bodyPr>
          <a:lstStyle/>
          <a:p>
            <a:r>
              <a:rPr lang="ru-RU" dirty="0" smtClean="0">
                <a:solidFill>
                  <a:srgbClr val="002346"/>
                </a:solidFill>
              </a:rPr>
              <a:t>В настоящей Стратегии используются следующие основные понятия:</a:t>
            </a:r>
          </a:p>
          <a:p>
            <a:r>
              <a:rPr lang="ru-RU" dirty="0" smtClean="0">
                <a:solidFill>
                  <a:srgbClr val="002346"/>
                </a:solidFill>
              </a:rPr>
              <a:t>а) </a:t>
            </a:r>
            <a:r>
              <a:rPr lang="ru-RU" b="1" dirty="0" smtClean="0">
                <a:solidFill>
                  <a:srgbClr val="002346"/>
                </a:solidFill>
              </a:rPr>
              <a:t>"идеология экстремизма (экстремистская идеология)"</a:t>
            </a:r>
            <a:r>
              <a:rPr lang="ru-RU" dirty="0" smtClean="0">
                <a:solidFill>
                  <a:srgbClr val="002346"/>
                </a:solidFill>
              </a:rPr>
              <a:t> - система взглядов и идей, представляющих </a:t>
            </a:r>
            <a:r>
              <a:rPr lang="ru-RU" u="sng" dirty="0" smtClean="0">
                <a:solidFill>
                  <a:srgbClr val="002346"/>
                </a:solidFill>
              </a:rPr>
              <a:t>насильственные и иные противоправные действия как основное средство разрешения </a:t>
            </a:r>
            <a:r>
              <a:rPr lang="ru-RU" dirty="0" smtClean="0">
                <a:solidFill>
                  <a:srgbClr val="002346"/>
                </a:solidFill>
              </a:rPr>
              <a:t>социальных, расовых, национальных, религиозных и политических </a:t>
            </a:r>
            <a:r>
              <a:rPr lang="ru-RU" u="sng" dirty="0" smtClean="0">
                <a:solidFill>
                  <a:srgbClr val="002346"/>
                </a:solidFill>
              </a:rPr>
              <a:t>конфликтов</a:t>
            </a:r>
            <a:r>
              <a:rPr lang="ru-RU" dirty="0" smtClean="0">
                <a:solidFill>
                  <a:srgbClr val="002346"/>
                </a:solidFill>
              </a:rPr>
              <a:t>;</a:t>
            </a:r>
          </a:p>
          <a:p>
            <a:r>
              <a:rPr lang="ru-RU" dirty="0" smtClean="0">
                <a:solidFill>
                  <a:srgbClr val="002346"/>
                </a:solidFill>
              </a:rPr>
              <a:t>б) </a:t>
            </a:r>
            <a:r>
              <a:rPr lang="ru-RU" b="1" dirty="0" smtClean="0">
                <a:solidFill>
                  <a:srgbClr val="002346"/>
                </a:solidFill>
              </a:rPr>
              <a:t>"проявления экстремизма (экстремистские проявления)"</a:t>
            </a:r>
            <a:r>
              <a:rPr lang="ru-RU" dirty="0" smtClean="0">
                <a:solidFill>
                  <a:srgbClr val="002346"/>
                </a:solidFill>
              </a:rPr>
              <a:t> - </a:t>
            </a:r>
            <a:r>
              <a:rPr lang="ru-RU" u="sng" dirty="0" smtClean="0">
                <a:solidFill>
                  <a:srgbClr val="002346"/>
                </a:solidFill>
              </a:rPr>
              <a:t>общественно опасные и противоправные деяния</a:t>
            </a:r>
            <a:r>
              <a:rPr lang="ru-RU" dirty="0" smtClean="0">
                <a:solidFill>
                  <a:srgbClr val="002346"/>
                </a:solidFill>
              </a:rPr>
              <a:t>, </a:t>
            </a:r>
            <a:r>
              <a:rPr lang="ru-RU" u="sng" dirty="0" smtClean="0">
                <a:solidFill>
                  <a:srgbClr val="002346"/>
                </a:solidFill>
              </a:rPr>
              <a:t>совершаемые по мотивам политической, идеологической, расовой, национальной или религиозной ненависти или вражды, а также деяния, способствующие возникновению или обострению межнациональных, межконфессиональных и региональных конфликтов;</a:t>
            </a:r>
          </a:p>
          <a:p>
            <a:endParaRPr lang="ru-RU" dirty="0"/>
          </a:p>
        </p:txBody>
      </p:sp>
      <p:sp>
        <p:nvSpPr>
          <p:cNvPr id="4" name="Заголовок 1"/>
          <p:cNvSpPr txBox="1">
            <a:spLocks/>
          </p:cNvSpPr>
          <p:nvPr/>
        </p:nvSpPr>
        <p:spPr>
          <a:xfrm>
            <a:off x="395536" y="476672"/>
            <a:ext cx="8443664" cy="1088504"/>
          </a:xfrm>
          <a:prstGeom prst="rect">
            <a:avLst/>
          </a:prstGeom>
        </p:spPr>
        <p:txBody>
          <a:bodyPr vert="horz" anchor="ctr">
            <a:normAutofit fontScale="90000" lnSpcReduction="10000"/>
          </a:bodyPr>
          <a:lstStyle/>
          <a:p>
            <a:pPr lvl="0">
              <a:spcBef>
                <a:spcPct val="0"/>
              </a:spcBef>
              <a:defRPr/>
            </a:pPr>
            <a:r>
              <a:rPr lang="ru-RU" sz="2800" b="1" dirty="0" smtClean="0">
                <a:solidFill>
                  <a:srgbClr val="FF0000"/>
                </a:solidFill>
              </a:rPr>
              <a:t>1. </a:t>
            </a:r>
            <a:r>
              <a:rPr kumimoji="0" lang="ru-RU" sz="2700" b="1" i="0" u="none" strike="noStrike" kern="1200" cap="none" spc="0" normalizeH="0" baseline="0" noProof="0" dirty="0" smtClean="0">
                <a:ln>
                  <a:noFill/>
                </a:ln>
                <a:solidFill>
                  <a:srgbClr val="C00000"/>
                </a:solidFill>
                <a:effectLst/>
                <a:uLnTx/>
                <a:uFillTx/>
                <a:latin typeface="Times New Roman" pitchFamily="18" charset="0"/>
                <a:ea typeface="+mj-ea"/>
                <a:cs typeface="Times New Roman" pitchFamily="18" charset="0"/>
              </a:rPr>
              <a:t>Стратегия противодействия экстремизму </a:t>
            </a:r>
            <a:br>
              <a:rPr kumimoji="0" lang="ru-RU" sz="2700" b="1" i="0" u="none" strike="noStrike" kern="1200" cap="none" spc="0" normalizeH="0" baseline="0" noProof="0" dirty="0" smtClean="0">
                <a:ln>
                  <a:noFill/>
                </a:ln>
                <a:solidFill>
                  <a:srgbClr val="C00000"/>
                </a:solidFill>
                <a:effectLst/>
                <a:uLnTx/>
                <a:uFillTx/>
                <a:latin typeface="Times New Roman" pitchFamily="18" charset="0"/>
                <a:ea typeface="+mj-ea"/>
                <a:cs typeface="Times New Roman" pitchFamily="18" charset="0"/>
              </a:rPr>
            </a:br>
            <a:r>
              <a:rPr kumimoji="0" lang="ru-RU" sz="2700" b="1" i="0" u="none" strike="noStrike" kern="1200" cap="none" spc="0" normalizeH="0" baseline="0" noProof="0" dirty="0" smtClean="0">
                <a:ln>
                  <a:noFill/>
                </a:ln>
                <a:solidFill>
                  <a:srgbClr val="C00000"/>
                </a:solidFill>
                <a:effectLst/>
                <a:uLnTx/>
                <a:uFillTx/>
                <a:latin typeface="Times New Roman" pitchFamily="18" charset="0"/>
                <a:ea typeface="+mj-ea"/>
                <a:cs typeface="Times New Roman" pitchFamily="18" charset="0"/>
              </a:rPr>
              <a:t>в Российской Федерации до 2025 года</a:t>
            </a:r>
            <a:br>
              <a:rPr kumimoji="0" lang="ru-RU" sz="2700" b="1" i="0" u="none" strike="noStrike" kern="1200" cap="none" spc="0" normalizeH="0" baseline="0" noProof="0" dirty="0" smtClean="0">
                <a:ln>
                  <a:noFill/>
                </a:ln>
                <a:solidFill>
                  <a:srgbClr val="C00000"/>
                </a:solidFill>
                <a:effectLst/>
                <a:uLnTx/>
                <a:uFillTx/>
                <a:latin typeface="Times New Roman" pitchFamily="18" charset="0"/>
                <a:ea typeface="+mj-ea"/>
                <a:cs typeface="Times New Roman" pitchFamily="18" charset="0"/>
              </a:rPr>
            </a:br>
            <a:r>
              <a:rPr kumimoji="0" lang="ru-RU" sz="2000" b="1" i="0" u="none" strike="noStrike" kern="1200" cap="none" spc="0" normalizeH="0" baseline="0" noProof="0" dirty="0" smtClean="0">
                <a:ln>
                  <a:noFill/>
                </a:ln>
                <a:solidFill>
                  <a:srgbClr val="C00000"/>
                </a:solidFill>
                <a:effectLst/>
                <a:uLnTx/>
                <a:uFillTx/>
                <a:latin typeface="Times New Roman" pitchFamily="18" charset="0"/>
                <a:ea typeface="+mj-ea"/>
                <a:cs typeface="Times New Roman" pitchFamily="18" charset="0"/>
              </a:rPr>
              <a:t>(утв. Президентом РФ 28 ноября 2014 г. N Пр-2753)</a:t>
            </a:r>
            <a:endParaRPr kumimoji="0" lang="ru-RU" sz="4000" b="0" i="0" u="none" strike="noStrike" kern="1200" cap="none" spc="0" normalizeH="0" baseline="0" noProof="0" dirty="0">
              <a:ln>
                <a:noFill/>
              </a:ln>
              <a:solidFill>
                <a:srgbClr val="C00000"/>
              </a:solidFill>
              <a:effectLst/>
              <a:uLnTx/>
              <a:uFillTx/>
              <a:latin typeface="Times New Roman" pitchFamily="18" charset="0"/>
              <a:ea typeface="+mj-ea"/>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620688"/>
            <a:ext cx="8291264" cy="792088"/>
          </a:xfrm>
        </p:spPr>
        <p:txBody>
          <a:bodyPr>
            <a:normAutofit fontScale="90000"/>
          </a:bodyPr>
          <a:lstStyle/>
          <a:p>
            <a:r>
              <a:rPr lang="ru-RU" sz="2700" b="1" dirty="0" smtClean="0">
                <a:solidFill>
                  <a:srgbClr val="C00000"/>
                </a:solidFill>
                <a:latin typeface="Times New Roman" pitchFamily="18" charset="0"/>
                <a:cs typeface="Times New Roman" pitchFamily="18" charset="0"/>
              </a:rPr>
              <a:t>Стратегия противодействия экстремизму </a:t>
            </a:r>
            <a:br>
              <a:rPr lang="ru-RU" sz="2700" b="1" dirty="0" smtClean="0">
                <a:solidFill>
                  <a:srgbClr val="C00000"/>
                </a:solidFill>
                <a:latin typeface="Times New Roman" pitchFamily="18" charset="0"/>
                <a:cs typeface="Times New Roman" pitchFamily="18" charset="0"/>
              </a:rPr>
            </a:br>
            <a:r>
              <a:rPr lang="ru-RU" sz="2700" b="1" dirty="0" smtClean="0">
                <a:solidFill>
                  <a:srgbClr val="C00000"/>
                </a:solidFill>
                <a:latin typeface="Times New Roman" pitchFamily="18" charset="0"/>
                <a:cs typeface="Times New Roman" pitchFamily="18" charset="0"/>
              </a:rPr>
              <a:t>в Российской Федерации до 2025 года</a:t>
            </a:r>
            <a:br>
              <a:rPr lang="ru-RU" sz="2700" b="1" dirty="0" smtClean="0">
                <a:solidFill>
                  <a:srgbClr val="C00000"/>
                </a:solidFill>
                <a:latin typeface="Times New Roman" pitchFamily="18" charset="0"/>
                <a:cs typeface="Times New Roman" pitchFamily="18" charset="0"/>
              </a:rPr>
            </a:br>
            <a:r>
              <a:rPr lang="ru-RU" sz="2000" b="1" dirty="0" smtClean="0">
                <a:solidFill>
                  <a:srgbClr val="C00000"/>
                </a:solidFill>
                <a:latin typeface="Times New Roman" pitchFamily="18" charset="0"/>
                <a:cs typeface="Times New Roman" pitchFamily="18" charset="0"/>
              </a:rPr>
              <a:t>(утв. Президентом РФ 28 ноября 2014 г. N Пр-2753)</a:t>
            </a:r>
            <a:endParaRPr lang="ru-RU" dirty="0">
              <a:solidFill>
                <a:srgbClr val="C00000"/>
              </a:solidFill>
              <a:latin typeface="Times New Roman" pitchFamily="18" charset="0"/>
              <a:cs typeface="Times New Roman" pitchFamily="18" charset="0"/>
            </a:endParaRPr>
          </a:p>
        </p:txBody>
      </p:sp>
      <p:sp>
        <p:nvSpPr>
          <p:cNvPr id="3" name="Содержимое 2"/>
          <p:cNvSpPr>
            <a:spLocks noGrp="1"/>
          </p:cNvSpPr>
          <p:nvPr>
            <p:ph idx="1"/>
          </p:nvPr>
        </p:nvSpPr>
        <p:spPr>
          <a:xfrm>
            <a:off x="0" y="1556792"/>
            <a:ext cx="8686800" cy="5017744"/>
          </a:xfrm>
        </p:spPr>
        <p:txBody>
          <a:bodyPr>
            <a:normAutofit fontScale="85000" lnSpcReduction="20000"/>
          </a:bodyPr>
          <a:lstStyle/>
          <a:p>
            <a:r>
              <a:rPr lang="ru-RU" dirty="0" smtClean="0">
                <a:solidFill>
                  <a:srgbClr val="002346"/>
                </a:solidFill>
              </a:rPr>
              <a:t>В настоящей Стратегии используются следующие основные понятия:</a:t>
            </a:r>
          </a:p>
          <a:p>
            <a:r>
              <a:rPr lang="ru-RU" dirty="0" smtClean="0">
                <a:solidFill>
                  <a:srgbClr val="002346"/>
                </a:solidFill>
              </a:rPr>
              <a:t>в) </a:t>
            </a:r>
            <a:r>
              <a:rPr lang="ru-RU" b="1" dirty="0" smtClean="0">
                <a:solidFill>
                  <a:srgbClr val="002346"/>
                </a:solidFill>
              </a:rPr>
              <a:t>"субъекты противодействия экстремизму"</a:t>
            </a:r>
            <a:r>
              <a:rPr lang="ru-RU" dirty="0" smtClean="0">
                <a:solidFill>
                  <a:srgbClr val="002346"/>
                </a:solidFill>
              </a:rPr>
              <a:t> - федеральные органы государственной власти, органы государственной власти субъектов Российской Федерации, органы местного самоуправления, институты гражданского общества, </a:t>
            </a:r>
            <a:r>
              <a:rPr lang="ru-RU" u="sng" dirty="0" smtClean="0">
                <a:solidFill>
                  <a:srgbClr val="002346"/>
                </a:solidFill>
              </a:rPr>
              <a:t>организации и физические лица</a:t>
            </a:r>
            <a:r>
              <a:rPr lang="ru-RU" dirty="0" smtClean="0">
                <a:solidFill>
                  <a:srgbClr val="002346"/>
                </a:solidFill>
              </a:rPr>
              <a:t>;</a:t>
            </a:r>
          </a:p>
          <a:p>
            <a:r>
              <a:rPr lang="ru-RU" dirty="0" smtClean="0">
                <a:solidFill>
                  <a:srgbClr val="002346"/>
                </a:solidFill>
              </a:rPr>
              <a:t>г) </a:t>
            </a:r>
            <a:r>
              <a:rPr lang="ru-RU" b="1" dirty="0" smtClean="0">
                <a:solidFill>
                  <a:srgbClr val="002346"/>
                </a:solidFill>
              </a:rPr>
              <a:t>"противодействие экстремизму"</a:t>
            </a:r>
            <a:r>
              <a:rPr lang="ru-RU" dirty="0" smtClean="0">
                <a:solidFill>
                  <a:srgbClr val="002346"/>
                </a:solidFill>
              </a:rPr>
              <a:t> - деятельность субъектов противодействия экстремизму, направленная на выявление и последующее устранение причин экстремистских проявлений, а также на </a:t>
            </a:r>
            <a:r>
              <a:rPr lang="ru-RU" u="sng" dirty="0" smtClean="0">
                <a:solidFill>
                  <a:srgbClr val="002346"/>
                </a:solidFill>
              </a:rPr>
              <a:t>предупреждение</a:t>
            </a:r>
            <a:r>
              <a:rPr lang="ru-RU" dirty="0" smtClean="0">
                <a:solidFill>
                  <a:srgbClr val="002346"/>
                </a:solidFill>
              </a:rPr>
              <a:t>, пресечение, раскрытие и расследование преступлений экстремистской направленности, минимизацию и (или) ликвидацию последствий экстремизма.</a:t>
            </a:r>
          </a:p>
          <a:p>
            <a:endParaRPr lang="ru-RU"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504" y="548680"/>
            <a:ext cx="8579296" cy="792088"/>
          </a:xfrm>
        </p:spPr>
        <p:txBody>
          <a:bodyPr>
            <a:normAutofit fontScale="90000"/>
          </a:bodyPr>
          <a:lstStyle/>
          <a:p>
            <a:pPr algn="ctr"/>
            <a:r>
              <a:rPr lang="ru-RU" sz="2200" b="1" dirty="0" smtClean="0">
                <a:solidFill>
                  <a:srgbClr val="C00000"/>
                </a:solidFill>
                <a:latin typeface="Calibri"/>
              </a:rPr>
              <a:t>Стратегия</a:t>
            </a:r>
            <a:br>
              <a:rPr lang="ru-RU" sz="2200" b="1" dirty="0" smtClean="0">
                <a:solidFill>
                  <a:srgbClr val="C00000"/>
                </a:solidFill>
                <a:latin typeface="Calibri"/>
              </a:rPr>
            </a:br>
            <a:r>
              <a:rPr lang="ru-RU" sz="2200" b="1" dirty="0" smtClean="0">
                <a:solidFill>
                  <a:srgbClr val="C00000"/>
                </a:solidFill>
                <a:latin typeface="Calibri"/>
              </a:rPr>
              <a:t>противодействия экстремизму в Российской Федерации до 2025 года</a:t>
            </a:r>
            <a:br>
              <a:rPr lang="ru-RU" sz="2200" b="1" dirty="0" smtClean="0">
                <a:solidFill>
                  <a:srgbClr val="C00000"/>
                </a:solidFill>
                <a:latin typeface="Calibri"/>
              </a:rPr>
            </a:br>
            <a:r>
              <a:rPr lang="ru-RU" sz="2700" b="1" dirty="0" smtClean="0">
                <a:solidFill>
                  <a:srgbClr val="C00000"/>
                </a:solidFill>
                <a:latin typeface="Calibri"/>
              </a:rPr>
              <a:t>ОСНОВНЫЕ ЗАДАЧИ,  НАПРАВЛЕНИЯ РАБОТЫ</a:t>
            </a:r>
            <a:endParaRPr lang="ru-RU" sz="2700" dirty="0">
              <a:solidFill>
                <a:srgbClr val="C00000"/>
              </a:solidFill>
            </a:endParaRPr>
          </a:p>
        </p:txBody>
      </p:sp>
      <p:sp>
        <p:nvSpPr>
          <p:cNvPr id="3" name="Содержимое 2"/>
          <p:cNvSpPr>
            <a:spLocks noGrp="1"/>
          </p:cNvSpPr>
          <p:nvPr>
            <p:ph idx="1"/>
          </p:nvPr>
        </p:nvSpPr>
        <p:spPr>
          <a:xfrm>
            <a:off x="107504" y="1412776"/>
            <a:ext cx="9036496" cy="5161760"/>
          </a:xfrm>
        </p:spPr>
        <p:txBody>
          <a:bodyPr>
            <a:noAutofit/>
          </a:bodyPr>
          <a:lstStyle/>
          <a:p>
            <a:pPr marL="0" lvl="0" indent="0">
              <a:spcBef>
                <a:spcPts val="0"/>
              </a:spcBef>
              <a:buClrTx/>
              <a:buNone/>
            </a:pPr>
            <a:r>
              <a:rPr lang="ru-RU" sz="2400" b="1" dirty="0" smtClean="0">
                <a:solidFill>
                  <a:srgbClr val="002346"/>
                </a:solidFill>
                <a:latin typeface="Arial" pitchFamily="34" charset="0"/>
                <a:cs typeface="Arial" pitchFamily="34" charset="0"/>
              </a:rPr>
              <a:t>П.27 е) в сфере образования и государственной молодежной политики:</a:t>
            </a:r>
          </a:p>
          <a:p>
            <a:pPr marL="285750" indent="-285750">
              <a:buFont typeface="Arial" panose="020B0604020202020204" pitchFamily="34" charset="0"/>
              <a:buChar char="•"/>
            </a:pPr>
            <a:r>
              <a:rPr lang="ru-RU" sz="2400" dirty="0" smtClean="0">
                <a:solidFill>
                  <a:srgbClr val="006600"/>
                </a:solidFill>
                <a:latin typeface="Arial" pitchFamily="34" charset="0"/>
                <a:cs typeface="Arial" pitchFamily="34" charset="0"/>
              </a:rPr>
              <a:t>проведение в образовательных организациях занятий по воспитанию патриотизма, культуры мирного поведения, межнациональной и межконфессиональной дружбы, по обучению навыкам бесконфликтного общения, а также умению отстаивать собственное мнение, противодействовать социально опасному поведению, в том числе вовлечению в экстремистскую деятельность, всеми законными средствами;</a:t>
            </a:r>
            <a:endParaRPr lang="en-US" sz="2400" dirty="0" smtClean="0">
              <a:solidFill>
                <a:srgbClr val="006600"/>
              </a:solidFill>
              <a:latin typeface="Arial" pitchFamily="34" charset="0"/>
              <a:cs typeface="Arial" pitchFamily="34" charset="0"/>
            </a:endParaRPr>
          </a:p>
          <a:p>
            <a:pPr marL="285750" indent="-285750">
              <a:buFont typeface="Arial" panose="020B0604020202020204" pitchFamily="34" charset="0"/>
              <a:buChar char="•"/>
            </a:pPr>
            <a:endParaRPr lang="ru-RU" sz="2400" dirty="0" smtClean="0">
              <a:solidFill>
                <a:srgbClr val="006600"/>
              </a:solidFill>
              <a:latin typeface="Arial" pitchFamily="34" charset="0"/>
              <a:cs typeface="Arial" pitchFamily="34" charset="0"/>
            </a:endParaRPr>
          </a:p>
          <a:p>
            <a:pPr marL="285750" indent="-285750">
              <a:buFont typeface="Arial" panose="020B0604020202020204" pitchFamily="34" charset="0"/>
              <a:buChar char="•"/>
            </a:pPr>
            <a:r>
              <a:rPr lang="ru-RU" sz="2400" dirty="0" smtClean="0">
                <a:solidFill>
                  <a:srgbClr val="006600"/>
                </a:solidFill>
                <a:latin typeface="Arial" pitchFamily="34" charset="0"/>
                <a:cs typeface="Arial" pitchFamily="34" charset="0"/>
              </a:rPr>
              <a:t>включение в учебно-методические материалы тем, направленных на воспитание традиционных для российской культуры ценностей;</a:t>
            </a:r>
          </a:p>
          <a:p>
            <a:endParaRPr lang="ru-RU" sz="1800" dirty="0">
              <a:latin typeface="Arial" pitchFamily="34" charset="0"/>
              <a:cs typeface="Arial" pitchFamily="3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504" y="548680"/>
            <a:ext cx="8579296" cy="792088"/>
          </a:xfrm>
        </p:spPr>
        <p:txBody>
          <a:bodyPr>
            <a:normAutofit fontScale="90000"/>
          </a:bodyPr>
          <a:lstStyle/>
          <a:p>
            <a:pPr algn="ctr"/>
            <a:r>
              <a:rPr lang="ru-RU" sz="2200" b="1" dirty="0" smtClean="0">
                <a:solidFill>
                  <a:srgbClr val="C00000"/>
                </a:solidFill>
                <a:latin typeface="Calibri"/>
              </a:rPr>
              <a:t>Стратегия</a:t>
            </a:r>
            <a:br>
              <a:rPr lang="ru-RU" sz="2200" b="1" dirty="0" smtClean="0">
                <a:solidFill>
                  <a:srgbClr val="C00000"/>
                </a:solidFill>
                <a:latin typeface="Calibri"/>
              </a:rPr>
            </a:br>
            <a:r>
              <a:rPr lang="ru-RU" sz="2200" b="1" dirty="0" smtClean="0">
                <a:solidFill>
                  <a:srgbClr val="C00000"/>
                </a:solidFill>
                <a:latin typeface="Calibri"/>
              </a:rPr>
              <a:t>противодействия экстремизму в Российской Федерации до 2025 года</a:t>
            </a:r>
            <a:br>
              <a:rPr lang="ru-RU" sz="2200" b="1" dirty="0" smtClean="0">
                <a:solidFill>
                  <a:srgbClr val="C00000"/>
                </a:solidFill>
                <a:latin typeface="Calibri"/>
              </a:rPr>
            </a:br>
            <a:r>
              <a:rPr lang="ru-RU" sz="2700" b="1" dirty="0" smtClean="0">
                <a:solidFill>
                  <a:srgbClr val="C00000"/>
                </a:solidFill>
                <a:latin typeface="Calibri"/>
              </a:rPr>
              <a:t>ОСНОВНЫЕ ЗАДАЧИ,  НАПРАВЛЕНИЯ РАБОТЫ</a:t>
            </a:r>
            <a:endParaRPr lang="ru-RU" sz="2700" dirty="0">
              <a:solidFill>
                <a:srgbClr val="C00000"/>
              </a:solidFill>
            </a:endParaRPr>
          </a:p>
        </p:txBody>
      </p:sp>
      <p:sp>
        <p:nvSpPr>
          <p:cNvPr id="3" name="Содержимое 2"/>
          <p:cNvSpPr>
            <a:spLocks noGrp="1"/>
          </p:cNvSpPr>
          <p:nvPr>
            <p:ph idx="1"/>
          </p:nvPr>
        </p:nvSpPr>
        <p:spPr>
          <a:xfrm>
            <a:off x="179512" y="1700808"/>
            <a:ext cx="8856984" cy="4873728"/>
          </a:xfrm>
        </p:spPr>
        <p:txBody>
          <a:bodyPr>
            <a:noAutofit/>
          </a:bodyPr>
          <a:lstStyle/>
          <a:p>
            <a:pPr marL="0" lvl="0" indent="0">
              <a:spcBef>
                <a:spcPts val="0"/>
              </a:spcBef>
              <a:buClrTx/>
              <a:buNone/>
            </a:pPr>
            <a:r>
              <a:rPr lang="ru-RU" sz="2400" b="1" dirty="0" smtClean="0">
                <a:solidFill>
                  <a:srgbClr val="002346"/>
                </a:solidFill>
                <a:latin typeface="Arial" pitchFamily="34" charset="0"/>
                <a:cs typeface="Arial" pitchFamily="34" charset="0"/>
              </a:rPr>
              <a:t>П.27 е) в сфере образования и государственной молодежной политики:</a:t>
            </a:r>
            <a:endParaRPr lang="en-US" sz="2400" b="1" dirty="0" smtClean="0">
              <a:solidFill>
                <a:srgbClr val="002346"/>
              </a:solidFill>
              <a:latin typeface="Arial" pitchFamily="34" charset="0"/>
              <a:cs typeface="Arial" pitchFamily="34" charset="0"/>
            </a:endParaRPr>
          </a:p>
          <a:p>
            <a:pPr marL="0" lvl="0" indent="0">
              <a:spcBef>
                <a:spcPts val="0"/>
              </a:spcBef>
              <a:buClrTx/>
              <a:buNone/>
            </a:pPr>
            <a:endParaRPr lang="ru-RU" sz="2400" b="1" dirty="0" smtClean="0">
              <a:solidFill>
                <a:srgbClr val="002346"/>
              </a:solidFill>
              <a:latin typeface="Arial" pitchFamily="34" charset="0"/>
              <a:cs typeface="Arial" pitchFamily="34" charset="0"/>
            </a:endParaRPr>
          </a:p>
          <a:p>
            <a:pPr marL="285750" indent="-285750">
              <a:buFont typeface="Arial" panose="020B0604020202020204" pitchFamily="34" charset="0"/>
              <a:buChar char="•"/>
            </a:pPr>
            <a:endParaRPr lang="ru-RU" sz="2400" dirty="0" smtClean="0">
              <a:solidFill>
                <a:srgbClr val="006600"/>
              </a:solidFill>
              <a:latin typeface="Arial" pitchFamily="34" charset="0"/>
              <a:cs typeface="Arial" pitchFamily="34" charset="0"/>
            </a:endParaRPr>
          </a:p>
          <a:p>
            <a:pPr marL="285750" indent="-285750">
              <a:buFont typeface="Arial" panose="020B0604020202020204" pitchFamily="34" charset="0"/>
              <a:buChar char="•"/>
            </a:pPr>
            <a:r>
              <a:rPr lang="ru-RU" sz="2400" dirty="0" smtClean="0">
                <a:solidFill>
                  <a:srgbClr val="006600"/>
                </a:solidFill>
                <a:latin typeface="Arial" pitchFamily="34" charset="0"/>
                <a:cs typeface="Arial" pitchFamily="34" charset="0"/>
              </a:rPr>
              <a:t>обеспечение активного участия коллегиальных органов управления образовательных организаций в профилактике экстремизма среди учащихся и студентов.</a:t>
            </a:r>
          </a:p>
          <a:p>
            <a:endParaRPr lang="ru-RU" sz="1800" dirty="0">
              <a:latin typeface="Arial" pitchFamily="34" charset="0"/>
              <a:cs typeface="Arial" pitchFamily="3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95536" y="1340768"/>
            <a:ext cx="8291264" cy="5233768"/>
          </a:xfrm>
        </p:spPr>
        <p:txBody>
          <a:bodyPr>
            <a:normAutofit/>
          </a:bodyPr>
          <a:lstStyle/>
          <a:p>
            <a:r>
              <a:rPr lang="ru-RU" dirty="0" smtClean="0">
                <a:solidFill>
                  <a:srgbClr val="C00000"/>
                </a:solidFill>
              </a:rPr>
              <a:t>За последнее время заметно увеличилось количество судов по </a:t>
            </a:r>
            <a:r>
              <a:rPr lang="ru-RU" dirty="0" err="1" smtClean="0">
                <a:solidFill>
                  <a:srgbClr val="C00000"/>
                </a:solidFill>
              </a:rPr>
              <a:t>антиэкстремистским</a:t>
            </a:r>
            <a:r>
              <a:rPr lang="ru-RU" dirty="0" smtClean="0">
                <a:solidFill>
                  <a:srgbClr val="C00000"/>
                </a:solidFill>
              </a:rPr>
              <a:t> статьям, причем вынесенные сроки за «ре-посты и лайки» занимают большую часть от всех приговоров по данным статьям. Это связано и с увеличением аудитории Рунета, и с повышением внимания оперативников к нарушениям в сети Интернет. </a:t>
            </a:r>
            <a:br>
              <a:rPr lang="ru-RU" dirty="0" smtClean="0">
                <a:solidFill>
                  <a:srgbClr val="C00000"/>
                </a:solidFill>
              </a:rPr>
            </a:br>
            <a:endParaRPr lang="ru-RU" dirty="0">
              <a:solidFill>
                <a:srgbClr val="C00000"/>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53975" y="-56271"/>
            <a:ext cx="8839200" cy="1193800"/>
          </a:xfrm>
        </p:spPr>
        <p:txBody>
          <a:bodyPr/>
          <a:lstStyle/>
          <a:p>
            <a:pPr algn="ctr">
              <a:defRPr/>
            </a:pPr>
            <a:r>
              <a:rPr lang="ru-RU" sz="3200" b="1" dirty="0" smtClean="0">
                <a:solidFill>
                  <a:srgbClr val="FFC000"/>
                </a:solidFill>
                <a:latin typeface="+mn-lt"/>
              </a:rPr>
              <a:t>Интернет   как  основная  среда </a:t>
            </a:r>
            <a:br>
              <a:rPr lang="ru-RU" sz="3200" b="1" dirty="0" smtClean="0">
                <a:solidFill>
                  <a:srgbClr val="FFC000"/>
                </a:solidFill>
                <a:latin typeface="+mn-lt"/>
              </a:rPr>
            </a:br>
            <a:r>
              <a:rPr lang="ru-RU" sz="3200" b="1" dirty="0" smtClean="0">
                <a:solidFill>
                  <a:srgbClr val="FFC000"/>
                </a:solidFill>
                <a:latin typeface="+mn-lt"/>
              </a:rPr>
              <a:t>проявления   экстремизма</a:t>
            </a:r>
            <a:endParaRPr lang="ru-RU" sz="3200" b="1" dirty="0">
              <a:solidFill>
                <a:srgbClr val="FFC000"/>
              </a:solidFill>
              <a:latin typeface="+mn-lt"/>
            </a:endParaRPr>
          </a:p>
        </p:txBody>
      </p:sp>
      <p:pic>
        <p:nvPicPr>
          <p:cNvPr id="17412" name="Picture 2"/>
          <p:cNvPicPr>
            <a:picLocks noGrp="1" noChangeAspect="1" noChangeArrowheads="1"/>
          </p:cNvPicPr>
          <p:nvPr>
            <p:ph idx="4294967295"/>
          </p:nvPr>
        </p:nvPicPr>
        <p:blipFill>
          <a:blip r:embed="rId2" cstate="print"/>
          <a:srcRect/>
          <a:stretch>
            <a:fillRect/>
          </a:stretch>
        </p:blipFill>
        <p:spPr>
          <a:xfrm>
            <a:off x="181003" y="3886586"/>
            <a:ext cx="3902217" cy="2960302"/>
          </a:xfrm>
        </p:spPr>
      </p:pic>
      <p:pic>
        <p:nvPicPr>
          <p:cNvPr id="17413" name="Picture 4" descr="http://www.honestnet.ru/images/stories/videos/878967778796.jpg"/>
          <p:cNvPicPr>
            <a:picLocks noChangeAspect="1" noChangeArrowheads="1"/>
          </p:cNvPicPr>
          <p:nvPr/>
        </p:nvPicPr>
        <p:blipFill>
          <a:blip r:embed="rId3" cstate="print"/>
          <a:srcRect/>
          <a:stretch>
            <a:fillRect/>
          </a:stretch>
        </p:blipFill>
        <p:spPr bwMode="auto">
          <a:xfrm>
            <a:off x="4788024" y="3803507"/>
            <a:ext cx="4221039" cy="3059571"/>
          </a:xfrm>
          <a:prstGeom prst="rect">
            <a:avLst/>
          </a:prstGeom>
          <a:noFill/>
          <a:ln w="9525">
            <a:noFill/>
            <a:miter lim="800000"/>
            <a:headEnd/>
            <a:tailEnd/>
          </a:ln>
        </p:spPr>
      </p:pic>
      <p:sp>
        <p:nvSpPr>
          <p:cNvPr id="6" name="Объект 1"/>
          <p:cNvSpPr txBox="1">
            <a:spLocks/>
          </p:cNvSpPr>
          <p:nvPr/>
        </p:nvSpPr>
        <p:spPr>
          <a:xfrm>
            <a:off x="323850" y="1484313"/>
            <a:ext cx="8569325" cy="5113337"/>
          </a:xfrm>
          <a:prstGeom prst="rect">
            <a:avLst/>
          </a:prstGeom>
        </p:spPr>
        <p:txBody>
          <a:bodyPr anchor="ctr">
            <a:normAutofit/>
          </a:bodyPr>
          <a:lstStyle>
            <a:lvl1pPr marL="274320" indent="-256032" algn="l" defTabSz="914400" rtl="0" eaLnBrk="1" latinLnBrk="0" hangingPunct="1">
              <a:spcBef>
                <a:spcPct val="20000"/>
              </a:spcBef>
              <a:spcAft>
                <a:spcPts val="0"/>
              </a:spcAft>
              <a:buSzPct val="60000"/>
              <a:buFont typeface="Wingdings" pitchFamily="2" charset="2"/>
              <a:buChar char=""/>
              <a:defRPr sz="2100" kern="1200">
                <a:solidFill>
                  <a:schemeClr val="tx1"/>
                </a:solidFill>
                <a:effectLst>
                  <a:outerShdw blurRad="38100" dist="38100" dir="2700000" algn="tl">
                    <a:srgbClr val="000000">
                      <a:alpha val="43137"/>
                    </a:srgbClr>
                  </a:outerShdw>
                </a:effectLst>
                <a:latin typeface="+mn-lt"/>
                <a:ea typeface="+mn-ea"/>
                <a:cs typeface="+mn-cs"/>
              </a:defRPr>
            </a:lvl1pPr>
            <a:lvl2pPr marL="640080" indent="-256032" algn="l" defTabSz="914400" rtl="0" eaLnBrk="1" latinLnBrk="0" hangingPunct="1">
              <a:spcBef>
                <a:spcPct val="20000"/>
              </a:spcBef>
              <a:buSzPct val="60000"/>
              <a:buFont typeface="Wingdings" pitchFamily="2" charset="2"/>
              <a:buChar char=""/>
              <a:defRPr sz="1900" kern="1200">
                <a:solidFill>
                  <a:schemeClr val="tx1"/>
                </a:solidFill>
                <a:effectLst>
                  <a:outerShdw blurRad="38100" dist="38100" dir="2700000" algn="tl">
                    <a:srgbClr val="000000">
                      <a:alpha val="43137"/>
                    </a:srgbClr>
                  </a:outerShdw>
                </a:effectLst>
                <a:latin typeface="+mn-lt"/>
                <a:ea typeface="+mn-ea"/>
                <a:cs typeface="+mn-cs"/>
              </a:defRPr>
            </a:lvl2pPr>
            <a:lvl3pPr marL="1005840" indent="-256032" algn="l" defTabSz="914400" rtl="0" eaLnBrk="1" latinLnBrk="0" hangingPunct="1">
              <a:spcBef>
                <a:spcPct val="20000"/>
              </a:spcBef>
              <a:buSzPct val="60000"/>
              <a:buFont typeface="Wingdings" pitchFamily="2" charset="2"/>
              <a:buChar char=""/>
              <a:defRPr sz="1700" kern="1200">
                <a:solidFill>
                  <a:schemeClr val="tx1"/>
                </a:solidFill>
                <a:effectLst>
                  <a:outerShdw blurRad="38100" dist="38100" dir="2700000" algn="tl">
                    <a:srgbClr val="000000">
                      <a:alpha val="43137"/>
                    </a:srgbClr>
                  </a:outerShdw>
                </a:effectLst>
                <a:latin typeface="+mn-lt"/>
                <a:ea typeface="+mn-ea"/>
                <a:cs typeface="+mn-cs"/>
              </a:defRPr>
            </a:lvl3pPr>
            <a:lvl4pPr marL="1371600" indent="-256032" algn="l" defTabSz="914400" rtl="0" eaLnBrk="1" latinLnBrk="0" hangingPunct="1">
              <a:spcBef>
                <a:spcPct val="20000"/>
              </a:spcBef>
              <a:buSzPct val="60000"/>
              <a:buFont typeface="Wingdings" pitchFamily="2" charset="2"/>
              <a:buChar char=""/>
              <a:defRPr sz="1600" kern="1200">
                <a:solidFill>
                  <a:schemeClr val="tx1"/>
                </a:solidFill>
                <a:effectLst>
                  <a:outerShdw blurRad="38100" dist="38100" dir="2700000" algn="tl">
                    <a:srgbClr val="000000">
                      <a:alpha val="43137"/>
                    </a:srgbClr>
                  </a:outerShdw>
                </a:effectLst>
                <a:latin typeface="+mn-lt"/>
                <a:ea typeface="+mn-ea"/>
                <a:cs typeface="+mn-cs"/>
              </a:defRPr>
            </a:lvl4pPr>
            <a:lvl5pPr marL="1645920" indent="-256032" algn="l" defTabSz="914400" rtl="0" eaLnBrk="1" latinLnBrk="0" hangingPunct="1">
              <a:spcBef>
                <a:spcPct val="20000"/>
              </a:spcBef>
              <a:buSzPct val="60000"/>
              <a:buFont typeface="Wingdings" pitchFamily="2" charset="2"/>
              <a:buChar char=""/>
              <a:defRPr sz="1500" kern="1200">
                <a:solidFill>
                  <a:schemeClr val="tx1"/>
                </a:solidFill>
                <a:effectLst>
                  <a:outerShdw blurRad="38100" dist="38100" dir="2700000" algn="tl">
                    <a:srgbClr val="000000">
                      <a:alpha val="43137"/>
                    </a:srgbClr>
                  </a:outerShdw>
                </a:effectLst>
                <a:latin typeface="+mn-lt"/>
                <a:ea typeface="+mn-ea"/>
                <a:cs typeface="+mn-cs"/>
              </a:defRPr>
            </a:lvl5pPr>
            <a:lvl6pPr marL="196596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6pPr>
            <a:lvl7pPr marL="224028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7pPr>
            <a:lvl8pPr marL="251460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8pPr>
            <a:lvl9pPr marL="283464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9pPr>
          </a:lstStyle>
          <a:p>
            <a:pPr marL="0" indent="355600" algn="just">
              <a:buFont typeface="Wingdings" pitchFamily="2" charset="2"/>
              <a:buNone/>
              <a:defRPr/>
            </a:pPr>
            <a:r>
              <a:rPr lang="ru-RU" dirty="0" smtClean="0"/>
              <a:t> </a:t>
            </a:r>
          </a:p>
          <a:p>
            <a:pPr>
              <a:defRPr/>
            </a:pPr>
            <a:endParaRPr lang="ru-RU" dirty="0"/>
          </a:p>
        </p:txBody>
      </p:sp>
      <p:sp>
        <p:nvSpPr>
          <p:cNvPr id="7" name="Объект 1"/>
          <p:cNvSpPr txBox="1">
            <a:spLocks/>
          </p:cNvSpPr>
          <p:nvPr/>
        </p:nvSpPr>
        <p:spPr>
          <a:xfrm>
            <a:off x="323850" y="1235075"/>
            <a:ext cx="8424863" cy="2553965"/>
          </a:xfrm>
          <a:prstGeom prst="rect">
            <a:avLst/>
          </a:prstGeom>
        </p:spPr>
        <p:txBody>
          <a:bodyPr anchor="ctr">
            <a:normAutofit lnSpcReduction="10000"/>
          </a:bodyPr>
          <a:lstStyle>
            <a:lvl1pPr marL="274320" indent="-256032" algn="l" defTabSz="914400" rtl="0" eaLnBrk="1" latinLnBrk="0" hangingPunct="1">
              <a:spcBef>
                <a:spcPct val="20000"/>
              </a:spcBef>
              <a:spcAft>
                <a:spcPts val="0"/>
              </a:spcAft>
              <a:buSzPct val="60000"/>
              <a:buFont typeface="Wingdings" pitchFamily="2" charset="2"/>
              <a:buChar char=""/>
              <a:defRPr sz="2100" kern="1200">
                <a:solidFill>
                  <a:schemeClr val="tx1"/>
                </a:solidFill>
                <a:effectLst>
                  <a:outerShdw blurRad="38100" dist="38100" dir="2700000" algn="tl">
                    <a:srgbClr val="000000">
                      <a:alpha val="43137"/>
                    </a:srgbClr>
                  </a:outerShdw>
                </a:effectLst>
                <a:latin typeface="+mn-lt"/>
                <a:ea typeface="+mn-ea"/>
                <a:cs typeface="+mn-cs"/>
              </a:defRPr>
            </a:lvl1pPr>
            <a:lvl2pPr marL="640080" indent="-256032" algn="l" defTabSz="914400" rtl="0" eaLnBrk="1" latinLnBrk="0" hangingPunct="1">
              <a:spcBef>
                <a:spcPct val="20000"/>
              </a:spcBef>
              <a:buSzPct val="60000"/>
              <a:buFont typeface="Wingdings" pitchFamily="2" charset="2"/>
              <a:buChar char=""/>
              <a:defRPr sz="1900" kern="1200">
                <a:solidFill>
                  <a:schemeClr val="tx1"/>
                </a:solidFill>
                <a:effectLst>
                  <a:outerShdw blurRad="38100" dist="38100" dir="2700000" algn="tl">
                    <a:srgbClr val="000000">
                      <a:alpha val="43137"/>
                    </a:srgbClr>
                  </a:outerShdw>
                </a:effectLst>
                <a:latin typeface="+mn-lt"/>
                <a:ea typeface="+mn-ea"/>
                <a:cs typeface="+mn-cs"/>
              </a:defRPr>
            </a:lvl2pPr>
            <a:lvl3pPr marL="1005840" indent="-256032" algn="l" defTabSz="914400" rtl="0" eaLnBrk="1" latinLnBrk="0" hangingPunct="1">
              <a:spcBef>
                <a:spcPct val="20000"/>
              </a:spcBef>
              <a:buSzPct val="60000"/>
              <a:buFont typeface="Wingdings" pitchFamily="2" charset="2"/>
              <a:buChar char=""/>
              <a:defRPr sz="1700" kern="1200">
                <a:solidFill>
                  <a:schemeClr val="tx1"/>
                </a:solidFill>
                <a:effectLst>
                  <a:outerShdw blurRad="38100" dist="38100" dir="2700000" algn="tl">
                    <a:srgbClr val="000000">
                      <a:alpha val="43137"/>
                    </a:srgbClr>
                  </a:outerShdw>
                </a:effectLst>
                <a:latin typeface="+mn-lt"/>
                <a:ea typeface="+mn-ea"/>
                <a:cs typeface="+mn-cs"/>
              </a:defRPr>
            </a:lvl3pPr>
            <a:lvl4pPr marL="1371600" indent="-256032" algn="l" defTabSz="914400" rtl="0" eaLnBrk="1" latinLnBrk="0" hangingPunct="1">
              <a:spcBef>
                <a:spcPct val="20000"/>
              </a:spcBef>
              <a:buSzPct val="60000"/>
              <a:buFont typeface="Wingdings" pitchFamily="2" charset="2"/>
              <a:buChar char=""/>
              <a:defRPr sz="1600" kern="1200">
                <a:solidFill>
                  <a:schemeClr val="tx1"/>
                </a:solidFill>
                <a:effectLst>
                  <a:outerShdw blurRad="38100" dist="38100" dir="2700000" algn="tl">
                    <a:srgbClr val="000000">
                      <a:alpha val="43137"/>
                    </a:srgbClr>
                  </a:outerShdw>
                </a:effectLst>
                <a:latin typeface="+mn-lt"/>
                <a:ea typeface="+mn-ea"/>
                <a:cs typeface="+mn-cs"/>
              </a:defRPr>
            </a:lvl4pPr>
            <a:lvl5pPr marL="1645920" indent="-256032" algn="l" defTabSz="914400" rtl="0" eaLnBrk="1" latinLnBrk="0" hangingPunct="1">
              <a:spcBef>
                <a:spcPct val="20000"/>
              </a:spcBef>
              <a:buSzPct val="60000"/>
              <a:buFont typeface="Wingdings" pitchFamily="2" charset="2"/>
              <a:buChar char=""/>
              <a:defRPr sz="1500" kern="1200">
                <a:solidFill>
                  <a:schemeClr val="tx1"/>
                </a:solidFill>
                <a:effectLst>
                  <a:outerShdw blurRad="38100" dist="38100" dir="2700000" algn="tl">
                    <a:srgbClr val="000000">
                      <a:alpha val="43137"/>
                    </a:srgbClr>
                  </a:outerShdw>
                </a:effectLst>
                <a:latin typeface="+mn-lt"/>
                <a:ea typeface="+mn-ea"/>
                <a:cs typeface="+mn-cs"/>
              </a:defRPr>
            </a:lvl5pPr>
            <a:lvl6pPr marL="196596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6pPr>
            <a:lvl7pPr marL="224028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7pPr>
            <a:lvl8pPr marL="251460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8pPr>
            <a:lvl9pPr marL="283464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9pPr>
          </a:lstStyle>
          <a:p>
            <a:pPr marL="17463" indent="160338">
              <a:buFont typeface="Wingdings" pitchFamily="2" charset="2"/>
              <a:buNone/>
              <a:defRPr/>
            </a:pPr>
            <a:r>
              <a:rPr lang="ru-RU" sz="2400" dirty="0" smtClean="0">
                <a:solidFill>
                  <a:srgbClr val="FFC000"/>
                </a:solidFill>
              </a:rPr>
              <a:t>	Информационно-телекоммуникационные  сети, включая  сеть «Интернет»,  стали основным средством коммуникации для экстремистских и террористических организаций, которые используется  ими для  привлечения  в свои  ряды  новых  членов,  для организации  и  координации совершения  преступлений экстремистской направленности</a:t>
            </a:r>
          </a:p>
          <a:p>
            <a:pPr>
              <a:defRPr/>
            </a:pPr>
            <a:endParaRPr lang="ru-RU" dirty="0"/>
          </a:p>
        </p:txBody>
      </p:sp>
    </p:spTree>
    <p:extLst>
      <p:ext uri="{BB962C8B-B14F-4D97-AF65-F5344CB8AC3E}">
        <p14:creationId xmlns:p14="http://schemas.microsoft.com/office/powerpoint/2010/main" xmlns="" val="35499432"/>
      </p:ext>
    </p:extLst>
  </p:cSld>
  <p:clrMapOvr>
    <a:masterClrMapping/>
  </p:clrMapOvr>
  <p:transition spd="slow"/>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1520" y="332656"/>
            <a:ext cx="3672408" cy="6156684"/>
          </a:xfrm>
        </p:spPr>
        <p:txBody>
          <a:bodyPr>
            <a:noAutofit/>
          </a:bodyPr>
          <a:lstStyle/>
          <a:p>
            <a:pPr algn="l"/>
            <a:r>
              <a:rPr lang="ru-RU" sz="2000" dirty="0"/>
              <a:t>84% молодых людей пришли в ряды террористической организаций посредством сети Интернет</a:t>
            </a:r>
            <a:r>
              <a:rPr lang="ru-RU" sz="2000" dirty="0" smtClean="0"/>
              <a:t>;</a:t>
            </a:r>
            <a:br>
              <a:rPr lang="ru-RU" sz="2000" dirty="0" smtClean="0"/>
            </a:br>
            <a:r>
              <a:rPr lang="ru-RU" sz="2000" dirty="0"/>
              <a:t/>
            </a:r>
            <a:br>
              <a:rPr lang="ru-RU" sz="2000" dirty="0"/>
            </a:br>
            <a:r>
              <a:rPr lang="ru-RU" sz="2000" dirty="0"/>
              <a:t>47% обратили внимание на материалы (видео и текст), размещенные онлайн</a:t>
            </a:r>
            <a:r>
              <a:rPr lang="ru-RU" sz="2000" dirty="0" smtClean="0"/>
              <a:t>;</a:t>
            </a:r>
            <a:br>
              <a:rPr lang="ru-RU" sz="2000" dirty="0" smtClean="0"/>
            </a:br>
            <a:r>
              <a:rPr lang="ru-RU" sz="2000" dirty="0"/>
              <a:t/>
            </a:r>
            <a:br>
              <a:rPr lang="ru-RU" sz="2000" dirty="0"/>
            </a:br>
            <a:r>
              <a:rPr lang="ru-RU" sz="2000" dirty="0"/>
              <a:t>41% присягнули на верность ИГИЛ онлайн</a:t>
            </a:r>
            <a:r>
              <a:rPr lang="ru-RU" sz="2000" dirty="0" smtClean="0"/>
              <a:t>;</a:t>
            </a:r>
            <a:br>
              <a:rPr lang="ru-RU" sz="2000" dirty="0" smtClean="0"/>
            </a:br>
            <a:r>
              <a:rPr lang="ru-RU" sz="2000" dirty="0"/>
              <a:t/>
            </a:r>
            <a:br>
              <a:rPr lang="ru-RU" sz="2000" dirty="0"/>
            </a:br>
            <a:r>
              <a:rPr lang="ru-RU" sz="2000" dirty="0"/>
              <a:t>19% пользовались онлайн-инструкциями при подготовке теракта (изготовление самодельных взрывных устройств и бомб).</a:t>
            </a:r>
          </a:p>
        </p:txBody>
      </p:sp>
      <p:sp>
        <p:nvSpPr>
          <p:cNvPr id="4" name="Текст 3"/>
          <p:cNvSpPr>
            <a:spLocks noGrp="1"/>
          </p:cNvSpPr>
          <p:nvPr>
            <p:ph type="body" sz="half" idx="2"/>
          </p:nvPr>
        </p:nvSpPr>
        <p:spPr>
          <a:xfrm>
            <a:off x="4860032" y="5841268"/>
            <a:ext cx="3600400" cy="648072"/>
          </a:xfrm>
        </p:spPr>
        <p:txBody>
          <a:bodyPr>
            <a:noAutofit/>
          </a:bodyPr>
          <a:lstStyle/>
          <a:p>
            <a:r>
              <a:rPr lang="ru-RU" b="1" dirty="0">
                <a:solidFill>
                  <a:srgbClr val="C00000"/>
                </a:solidFill>
                <a:latin typeface="Arial" panose="020B0604020202020204" pitchFamily="34" charset="0"/>
                <a:cs typeface="Arial" panose="020B0604020202020204" pitchFamily="34" charset="0"/>
              </a:rPr>
              <a:t>Бойцы ИГИЛ часто появляются на фото в </a:t>
            </a:r>
            <a:r>
              <a:rPr lang="ru-RU" b="1" dirty="0" err="1">
                <a:solidFill>
                  <a:srgbClr val="C00000"/>
                </a:solidFill>
                <a:latin typeface="Arial" panose="020B0604020202020204" pitchFamily="34" charset="0"/>
                <a:cs typeface="Arial" panose="020B0604020202020204" pitchFamily="34" charset="0"/>
              </a:rPr>
              <a:t>соцсетях</a:t>
            </a:r>
            <a:r>
              <a:rPr lang="ru-RU" b="1" dirty="0">
                <a:solidFill>
                  <a:srgbClr val="C00000"/>
                </a:solidFill>
                <a:latin typeface="Arial" panose="020B0604020202020204" pitchFamily="34" charset="0"/>
                <a:cs typeface="Arial" panose="020B0604020202020204" pitchFamily="34" charset="0"/>
              </a:rPr>
              <a:t> с котятами на руках</a:t>
            </a:r>
            <a:r>
              <a:rPr lang="ru-RU" dirty="0">
                <a:solidFill>
                  <a:srgbClr val="C00000"/>
                </a:solidFill>
                <a:latin typeface="Arial" panose="020B0604020202020204" pitchFamily="34" charset="0"/>
                <a:cs typeface="Arial" panose="020B0604020202020204" pitchFamily="34" charset="0"/>
              </a:rPr>
              <a:t/>
            </a:r>
            <a:br>
              <a:rPr lang="ru-RU" dirty="0">
                <a:solidFill>
                  <a:srgbClr val="C00000"/>
                </a:solidFill>
                <a:latin typeface="Arial" panose="020B0604020202020204" pitchFamily="34" charset="0"/>
                <a:cs typeface="Arial" panose="020B0604020202020204" pitchFamily="34" charset="0"/>
              </a:rPr>
            </a:br>
            <a:endParaRPr lang="ru-RU" dirty="0">
              <a:solidFill>
                <a:srgbClr val="C00000"/>
              </a:solidFill>
              <a:latin typeface="Arial" panose="020B0604020202020204" pitchFamily="34" charset="0"/>
              <a:cs typeface="Arial" panose="020B0604020202020204" pitchFamily="34" charset="0"/>
            </a:endParaRPr>
          </a:p>
        </p:txBody>
      </p:sp>
      <p:pic>
        <p:nvPicPr>
          <p:cNvPr id="5122" name="Picture 2"/>
          <p:cNvPicPr>
            <a:picLocks noGrp="1" noChangeAspect="1" noChangeArrowheads="1"/>
          </p:cNvPicPr>
          <p:nvPr>
            <p:ph idx="1"/>
          </p:nvPr>
        </p:nvPicPr>
        <p:blipFill>
          <a:blip r:embed="rId2" cstate="print">
            <a:extLst>
              <a:ext uri="{28A0092B-C50C-407E-A947-70E740481C1C}">
                <a14:useLocalDpi xmlns:a14="http://schemas.microsoft.com/office/drawing/2010/main" xmlns="" val="0"/>
              </a:ext>
            </a:extLst>
          </a:blip>
          <a:srcRect/>
          <a:stretch>
            <a:fillRect/>
          </a:stretch>
        </p:blipFill>
        <p:spPr bwMode="auto">
          <a:xfrm>
            <a:off x="4322598" y="1196752"/>
            <a:ext cx="4230137" cy="439248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18130871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1520" y="476672"/>
            <a:ext cx="8892480" cy="720080"/>
          </a:xfrm>
        </p:spPr>
        <p:txBody>
          <a:bodyPr>
            <a:normAutofit/>
          </a:bodyPr>
          <a:lstStyle/>
          <a:p>
            <a:r>
              <a:rPr lang="ru-RU" sz="2400" b="1" dirty="0" smtClean="0">
                <a:solidFill>
                  <a:srgbClr val="C00000"/>
                </a:solidFill>
              </a:rPr>
              <a:t>Уголовный кодекс</a:t>
            </a:r>
            <a:endParaRPr lang="ru-RU" sz="2400" b="1" dirty="0">
              <a:solidFill>
                <a:srgbClr val="C00000"/>
              </a:solidFill>
            </a:endParaRPr>
          </a:p>
        </p:txBody>
      </p:sp>
      <p:sp>
        <p:nvSpPr>
          <p:cNvPr id="3" name="Содержимое 2"/>
          <p:cNvSpPr>
            <a:spLocks noGrp="1"/>
          </p:cNvSpPr>
          <p:nvPr>
            <p:ph idx="1"/>
          </p:nvPr>
        </p:nvSpPr>
        <p:spPr>
          <a:xfrm>
            <a:off x="179512" y="1196752"/>
            <a:ext cx="8964488" cy="6048672"/>
          </a:xfrm>
        </p:spPr>
        <p:txBody>
          <a:bodyPr>
            <a:normAutofit fontScale="77500" lnSpcReduction="20000"/>
          </a:bodyPr>
          <a:lstStyle/>
          <a:p>
            <a:pPr>
              <a:buNone/>
            </a:pPr>
            <a:endParaRPr lang="ru-RU" sz="1000" dirty="0" smtClean="0"/>
          </a:p>
          <a:p>
            <a:r>
              <a:rPr lang="ru-RU" sz="3100" dirty="0" smtClean="0">
                <a:solidFill>
                  <a:srgbClr val="000099"/>
                </a:solidFill>
              </a:rPr>
              <a:t>- 280 ст. УК РФ «Публичные призывы к осуществлению экстремистской деятельности».</a:t>
            </a:r>
            <a:endParaRPr lang="en-US" sz="3100" dirty="0" smtClean="0">
              <a:solidFill>
                <a:srgbClr val="000099"/>
              </a:solidFill>
            </a:endParaRPr>
          </a:p>
          <a:p>
            <a:endParaRPr lang="ru-RU" sz="1100" dirty="0" smtClean="0">
              <a:solidFill>
                <a:srgbClr val="000099"/>
              </a:solidFill>
            </a:endParaRPr>
          </a:p>
          <a:p>
            <a:r>
              <a:rPr lang="ru-RU" sz="3100" dirty="0" smtClean="0">
                <a:solidFill>
                  <a:srgbClr val="000099"/>
                </a:solidFill>
              </a:rPr>
              <a:t>- 280.1 ст. УК РФ «Публичные призывы к осуществлению действий, направленных на нарушение территориальной целостности Российской Федерации».</a:t>
            </a:r>
            <a:endParaRPr lang="en-US" sz="3100" dirty="0" smtClean="0">
              <a:solidFill>
                <a:srgbClr val="000099"/>
              </a:solidFill>
            </a:endParaRPr>
          </a:p>
          <a:p>
            <a:endParaRPr lang="ru-RU" sz="1000" dirty="0" smtClean="0">
              <a:solidFill>
                <a:srgbClr val="000099"/>
              </a:solidFill>
            </a:endParaRPr>
          </a:p>
          <a:p>
            <a:r>
              <a:rPr lang="ru-RU" sz="3100" dirty="0" smtClean="0">
                <a:solidFill>
                  <a:srgbClr val="000099"/>
                </a:solidFill>
              </a:rPr>
              <a:t>- 282 ст. УК РФ «Возбуждение ненависти либо вражды, а равно унижение человеческого достоинства».</a:t>
            </a:r>
            <a:endParaRPr lang="en-US" sz="3100" dirty="0" smtClean="0">
              <a:solidFill>
                <a:srgbClr val="000099"/>
              </a:solidFill>
            </a:endParaRPr>
          </a:p>
          <a:p>
            <a:endParaRPr lang="ru-RU" sz="3100" dirty="0" smtClean="0">
              <a:solidFill>
                <a:srgbClr val="000099"/>
              </a:solidFill>
            </a:endParaRPr>
          </a:p>
          <a:p>
            <a:r>
              <a:rPr lang="ru-RU" sz="3100" dirty="0" smtClean="0">
                <a:solidFill>
                  <a:srgbClr val="000099"/>
                </a:solidFill>
              </a:rPr>
              <a:t>- 282.1 ст. УК РФ «Организация экстремистского сообщества».</a:t>
            </a:r>
            <a:endParaRPr lang="en-US" sz="3100" dirty="0" smtClean="0">
              <a:solidFill>
                <a:srgbClr val="000099"/>
              </a:solidFill>
            </a:endParaRPr>
          </a:p>
          <a:p>
            <a:endParaRPr lang="ru-RU" sz="1100" dirty="0" smtClean="0">
              <a:solidFill>
                <a:srgbClr val="000099"/>
              </a:solidFill>
            </a:endParaRPr>
          </a:p>
          <a:p>
            <a:r>
              <a:rPr lang="ru-RU" sz="3100" dirty="0" smtClean="0">
                <a:solidFill>
                  <a:srgbClr val="000099"/>
                </a:solidFill>
              </a:rPr>
              <a:t>- 282.2 ст. УК РФ «Организация деятельности экстремистской организации».</a:t>
            </a:r>
            <a:endParaRPr lang="en-US" sz="3100" dirty="0" smtClean="0">
              <a:solidFill>
                <a:srgbClr val="000099"/>
              </a:solidFill>
            </a:endParaRPr>
          </a:p>
          <a:p>
            <a:endParaRPr lang="ru-RU" sz="1100" dirty="0" smtClean="0">
              <a:solidFill>
                <a:srgbClr val="000099"/>
              </a:solidFill>
            </a:endParaRPr>
          </a:p>
          <a:p>
            <a:r>
              <a:rPr lang="ru-RU" sz="3100" dirty="0" smtClean="0">
                <a:solidFill>
                  <a:srgbClr val="000099"/>
                </a:solidFill>
              </a:rPr>
              <a:t>- 282.3 ст. УК РФ «Финансирование экстремистской деятельности».</a:t>
            </a:r>
            <a:br>
              <a:rPr lang="ru-RU" sz="3100" dirty="0" smtClean="0">
                <a:solidFill>
                  <a:srgbClr val="000099"/>
                </a:solidFill>
              </a:rPr>
            </a:br>
            <a:r>
              <a:rPr lang="ru-RU" dirty="0" smtClean="0"/>
              <a:t/>
            </a:r>
            <a:br>
              <a:rPr lang="ru-RU" dirty="0" smtClean="0"/>
            </a:br>
            <a:endParaRPr lang="ru-RU"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620688"/>
            <a:ext cx="9144000" cy="864096"/>
          </a:xfrm>
        </p:spPr>
        <p:txBody>
          <a:bodyPr>
            <a:noAutofit/>
          </a:bodyPr>
          <a:lstStyle/>
          <a:p>
            <a:r>
              <a:rPr lang="ru-RU" sz="2400" b="1" dirty="0" smtClean="0">
                <a:solidFill>
                  <a:srgbClr val="C00000"/>
                </a:solidFill>
                <a:latin typeface="Arial" pitchFamily="34" charset="0"/>
                <a:cs typeface="Arial" pitchFamily="34" charset="0"/>
              </a:rPr>
              <a:t>Кодекс об административных правонарушениях </a:t>
            </a:r>
            <a:r>
              <a:rPr lang="ru-RU" sz="2000" dirty="0" smtClean="0">
                <a:solidFill>
                  <a:srgbClr val="C00000"/>
                </a:solidFill>
                <a:latin typeface="Arial" pitchFamily="34" charset="0"/>
                <a:cs typeface="Arial" pitchFamily="34" charset="0"/>
              </a:rPr>
              <a:t>также регулирует вопросы, связанные с экстремистской деятельностью</a:t>
            </a:r>
            <a:endParaRPr lang="ru-RU" sz="2000" dirty="0">
              <a:solidFill>
                <a:srgbClr val="C00000"/>
              </a:solidFill>
              <a:latin typeface="Arial" pitchFamily="34" charset="0"/>
              <a:cs typeface="Arial" pitchFamily="34" charset="0"/>
            </a:endParaRPr>
          </a:p>
        </p:txBody>
      </p:sp>
      <p:sp>
        <p:nvSpPr>
          <p:cNvPr id="3" name="Содержимое 2"/>
          <p:cNvSpPr>
            <a:spLocks noGrp="1"/>
          </p:cNvSpPr>
          <p:nvPr>
            <p:ph idx="1"/>
          </p:nvPr>
        </p:nvSpPr>
        <p:spPr>
          <a:xfrm>
            <a:off x="0" y="1484784"/>
            <a:ext cx="9036496" cy="5373216"/>
          </a:xfrm>
        </p:spPr>
        <p:txBody>
          <a:bodyPr>
            <a:normAutofit fontScale="25000" lnSpcReduction="20000"/>
          </a:bodyPr>
          <a:lstStyle/>
          <a:p>
            <a:pPr>
              <a:buNone/>
            </a:pPr>
            <a:endParaRPr lang="ru-RU" dirty="0" smtClean="0"/>
          </a:p>
          <a:p>
            <a:pPr>
              <a:buNone/>
            </a:pPr>
            <a:r>
              <a:rPr lang="ru-RU" sz="6400" b="1" dirty="0" err="1" smtClean="0">
                <a:solidFill>
                  <a:srgbClr val="006600"/>
                </a:solidFill>
                <a:latin typeface="Arial" pitchFamily="34" charset="0"/>
                <a:cs typeface="Arial" pitchFamily="34" charset="0"/>
              </a:rPr>
              <a:t>КоАП</a:t>
            </a:r>
            <a:r>
              <a:rPr lang="ru-RU" sz="6400" b="1" dirty="0" smtClean="0">
                <a:solidFill>
                  <a:srgbClr val="006600"/>
                </a:solidFill>
                <a:latin typeface="Arial" pitchFamily="34" charset="0"/>
                <a:cs typeface="Arial" pitchFamily="34" charset="0"/>
              </a:rPr>
              <a:t> РФ Статья 20.3. Пропаганда либо публичное демонстрирование нацистской атрибутики или символики, либо атрибутики или символики экстремистских организаций, либо иных атрибутики или символики, пропаганда либо публичное демонстрирование которых запрещены федеральными законами</a:t>
            </a:r>
          </a:p>
          <a:p>
            <a:pPr>
              <a:buNone/>
            </a:pPr>
            <a:endParaRPr lang="ru-RU" sz="6400" b="1" dirty="0" smtClean="0">
              <a:solidFill>
                <a:srgbClr val="006600"/>
              </a:solidFill>
              <a:latin typeface="Arial" pitchFamily="34" charset="0"/>
              <a:cs typeface="Arial" pitchFamily="34" charset="0"/>
            </a:endParaRPr>
          </a:p>
          <a:p>
            <a:pPr>
              <a:buNone/>
            </a:pPr>
            <a:r>
              <a:rPr lang="ru-RU" sz="7200" dirty="0" smtClean="0">
                <a:latin typeface="Arial" pitchFamily="34" charset="0"/>
                <a:cs typeface="Arial" pitchFamily="34" charset="0"/>
              </a:rPr>
              <a:t> </a:t>
            </a:r>
            <a:r>
              <a:rPr lang="ru-RU" sz="7200" dirty="0" smtClean="0">
                <a:solidFill>
                  <a:srgbClr val="002346"/>
                </a:solidFill>
                <a:latin typeface="Arial" pitchFamily="34" charset="0"/>
                <a:cs typeface="Arial" pitchFamily="34" charset="0"/>
              </a:rPr>
              <a:t>1. </a:t>
            </a:r>
            <a:r>
              <a:rPr lang="ru-RU" sz="8000" dirty="0" smtClean="0">
                <a:solidFill>
                  <a:srgbClr val="002346"/>
                </a:solidFill>
                <a:latin typeface="Arial" pitchFamily="34" charset="0"/>
                <a:cs typeface="Arial" pitchFamily="34" charset="0"/>
              </a:rPr>
              <a:t>Пропаганда либо публичное демонстрирование нацистской атрибутики или символики, либо атрибутики или символики, сходных с нацистской атрибутикой или символикой до степени смешения, либо атрибутики или символики экстремистских организаций, либо иных атрибутики или символики, пропаганда либо публичное демонстрирование которых запрещены федеральными законами, </a:t>
            </a:r>
          </a:p>
          <a:p>
            <a:r>
              <a:rPr lang="ru-RU" sz="7200" dirty="0" smtClean="0">
                <a:solidFill>
                  <a:srgbClr val="002346"/>
                </a:solidFill>
                <a:latin typeface="Arial" pitchFamily="34" charset="0"/>
                <a:cs typeface="Arial" pitchFamily="34" charset="0"/>
              </a:rPr>
              <a:t>влечет наложение административного штрафа на граждан в размере от одной тысячи до двух тысяч рублей с конфискацией предмета административного правонарушения либо административный арест на срок до пятнадцати суток с конфискацией предмета административного правонарушения; </a:t>
            </a:r>
          </a:p>
          <a:p>
            <a:r>
              <a:rPr lang="ru-RU" sz="7200" dirty="0" smtClean="0">
                <a:solidFill>
                  <a:srgbClr val="002346"/>
                </a:solidFill>
                <a:latin typeface="Arial" pitchFamily="34" charset="0"/>
                <a:cs typeface="Arial" pitchFamily="34" charset="0"/>
              </a:rPr>
              <a:t>на должностных лиц - от одной тысячи до четырех тысяч рублей с конфискацией предмета административного правонарушения; </a:t>
            </a:r>
          </a:p>
          <a:p>
            <a:r>
              <a:rPr lang="ru-RU" sz="7200" dirty="0" smtClean="0">
                <a:solidFill>
                  <a:srgbClr val="002346"/>
                </a:solidFill>
                <a:latin typeface="Arial" pitchFamily="34" charset="0"/>
                <a:cs typeface="Arial" pitchFamily="34" charset="0"/>
              </a:rPr>
              <a:t>на юридических лиц - от десяти тысяч до пятидесяти тысяч рублей с конфискацией предмета административного правонарушения.</a:t>
            </a:r>
          </a:p>
          <a:p>
            <a:endParaRPr lang="ru-RU" sz="6400" dirty="0" smtClean="0">
              <a:latin typeface="Arial" pitchFamily="34" charset="0"/>
              <a:cs typeface="Arial" pitchFamily="34" charset="0"/>
            </a:endParaRPr>
          </a:p>
          <a:p>
            <a:endParaRPr lang="ru-RU" sz="6400" dirty="0">
              <a:latin typeface="Arial" pitchFamily="34" charset="0"/>
              <a:cs typeface="Arial" pitchFamily="34"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620688"/>
            <a:ext cx="9144000" cy="864096"/>
          </a:xfrm>
        </p:spPr>
        <p:txBody>
          <a:bodyPr>
            <a:noAutofit/>
          </a:bodyPr>
          <a:lstStyle/>
          <a:p>
            <a:r>
              <a:rPr lang="ru-RU" sz="2400" b="1" dirty="0" smtClean="0">
                <a:solidFill>
                  <a:srgbClr val="C00000"/>
                </a:solidFill>
                <a:latin typeface="Arial" pitchFamily="34" charset="0"/>
                <a:cs typeface="Arial" pitchFamily="34" charset="0"/>
              </a:rPr>
              <a:t>Кодекс об административных правонарушениях также регулирует вопросы, связанные с экстремистской деятельностью</a:t>
            </a:r>
            <a:endParaRPr lang="ru-RU" sz="2400" b="1" dirty="0">
              <a:solidFill>
                <a:srgbClr val="C00000"/>
              </a:solidFill>
              <a:latin typeface="Arial" pitchFamily="34" charset="0"/>
              <a:cs typeface="Arial" pitchFamily="34" charset="0"/>
            </a:endParaRPr>
          </a:p>
        </p:txBody>
      </p:sp>
      <p:sp>
        <p:nvSpPr>
          <p:cNvPr id="3" name="Содержимое 2"/>
          <p:cNvSpPr>
            <a:spLocks noGrp="1"/>
          </p:cNvSpPr>
          <p:nvPr>
            <p:ph idx="1"/>
          </p:nvPr>
        </p:nvSpPr>
        <p:spPr>
          <a:xfrm>
            <a:off x="179512" y="1624232"/>
            <a:ext cx="8507288" cy="5233768"/>
          </a:xfrm>
        </p:spPr>
        <p:txBody>
          <a:bodyPr>
            <a:normAutofit fontScale="25000" lnSpcReduction="20000"/>
          </a:bodyPr>
          <a:lstStyle/>
          <a:p>
            <a:pPr>
              <a:buNone/>
            </a:pPr>
            <a:endParaRPr lang="ru-RU" dirty="0" smtClean="0"/>
          </a:p>
          <a:p>
            <a:pPr>
              <a:buNone/>
            </a:pPr>
            <a:r>
              <a:rPr lang="ru-RU" sz="7200" b="1" dirty="0" err="1" smtClean="0">
                <a:solidFill>
                  <a:srgbClr val="006600"/>
                </a:solidFill>
                <a:latin typeface="Arial" pitchFamily="34" charset="0"/>
                <a:cs typeface="Arial" pitchFamily="34" charset="0"/>
              </a:rPr>
              <a:t>КоАП</a:t>
            </a:r>
            <a:r>
              <a:rPr lang="ru-RU" sz="7200" b="1" dirty="0" smtClean="0">
                <a:solidFill>
                  <a:srgbClr val="006600"/>
                </a:solidFill>
                <a:latin typeface="Arial" pitchFamily="34" charset="0"/>
                <a:cs typeface="Arial" pitchFamily="34" charset="0"/>
              </a:rPr>
              <a:t> РФ Статья 20.3. Пропаганда либо публичное демонстрирование нацистской атрибутики или символики, либо атрибутики или символики экстремистских организаций, либо иных атрибутики или символики, пропаганда либо публичное демонстрирование которых запрещены федеральными законами</a:t>
            </a:r>
          </a:p>
          <a:p>
            <a:endParaRPr lang="ru-RU" sz="6400" dirty="0" smtClean="0">
              <a:latin typeface="Arial" pitchFamily="34" charset="0"/>
              <a:cs typeface="Arial" pitchFamily="34" charset="0"/>
            </a:endParaRPr>
          </a:p>
          <a:p>
            <a:pPr>
              <a:buNone/>
            </a:pPr>
            <a:r>
              <a:rPr lang="ru-RU" sz="8000" dirty="0" smtClean="0">
                <a:solidFill>
                  <a:srgbClr val="002346"/>
                </a:solidFill>
                <a:latin typeface="Arial" pitchFamily="34" charset="0"/>
                <a:cs typeface="Arial" pitchFamily="34" charset="0"/>
              </a:rPr>
              <a:t>2. Изготовление или сбыт в целях пропаганды либо приобретение в целях сбыта или пропаганды нацистской атрибутики или символики, либо атрибутики или символики, сходных с нацистской атрибутикой или символикой до степени смешения, либо атрибутики или символики экстремистских организаций, либо иных атрибутики или символики, пропаганда либо публичное демонстрирование которых запрещены федеральными законами, </a:t>
            </a:r>
          </a:p>
          <a:p>
            <a:pPr>
              <a:buNone/>
            </a:pPr>
            <a:endParaRPr lang="ru-RU" sz="4000" dirty="0" smtClean="0">
              <a:solidFill>
                <a:srgbClr val="002346"/>
              </a:solidFill>
              <a:latin typeface="Arial" pitchFamily="34" charset="0"/>
              <a:cs typeface="Arial" pitchFamily="34" charset="0"/>
            </a:endParaRPr>
          </a:p>
          <a:p>
            <a:r>
              <a:rPr lang="ru-RU" sz="8000" dirty="0" smtClean="0">
                <a:solidFill>
                  <a:srgbClr val="002346"/>
                </a:solidFill>
                <a:latin typeface="Arial" pitchFamily="34" charset="0"/>
                <a:cs typeface="Arial" pitchFamily="34" charset="0"/>
              </a:rPr>
              <a:t>влечет наложение административного штрафа на граждан в размере от одной тысячи до двух тысяч пятисот рублей с конфискацией предмета административного правонарушения; </a:t>
            </a:r>
          </a:p>
          <a:p>
            <a:r>
              <a:rPr lang="ru-RU" sz="7200" dirty="0" smtClean="0">
                <a:solidFill>
                  <a:srgbClr val="002346"/>
                </a:solidFill>
                <a:latin typeface="Arial" pitchFamily="34" charset="0"/>
                <a:cs typeface="Arial" pitchFamily="34" charset="0"/>
              </a:rPr>
              <a:t>на должностных лиц - от двух тысяч до пяти тысяч рублей с конфискацией предмета административного правонарушения; </a:t>
            </a:r>
          </a:p>
          <a:p>
            <a:r>
              <a:rPr lang="ru-RU" sz="7200" dirty="0" smtClean="0">
                <a:solidFill>
                  <a:srgbClr val="002346"/>
                </a:solidFill>
                <a:latin typeface="Arial" pitchFamily="34" charset="0"/>
                <a:cs typeface="Arial" pitchFamily="34" charset="0"/>
              </a:rPr>
              <a:t>на юридических лиц - от двадцати тысяч до ста тысяч рублей с конфискацией предмета административного правонарушения.</a:t>
            </a:r>
            <a:endParaRPr lang="ru-RU" sz="7200" dirty="0">
              <a:solidFill>
                <a:srgbClr val="002346"/>
              </a:solidFill>
              <a:latin typeface="Arial" pitchFamily="34" charset="0"/>
              <a:cs typeface="Arial" pitchFamily="34"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764704"/>
            <a:ext cx="9144000" cy="864096"/>
          </a:xfrm>
        </p:spPr>
        <p:txBody>
          <a:bodyPr>
            <a:noAutofit/>
          </a:bodyPr>
          <a:lstStyle/>
          <a:p>
            <a:r>
              <a:rPr lang="ru-RU" sz="2400" b="1" dirty="0" smtClean="0">
                <a:solidFill>
                  <a:srgbClr val="C00000"/>
                </a:solidFill>
                <a:latin typeface="Arial" pitchFamily="34" charset="0"/>
                <a:cs typeface="Arial" pitchFamily="34" charset="0"/>
              </a:rPr>
              <a:t>Кодекс об административных правонарушениях также регулирует вопросы, связанные с экстремистской деятельностью</a:t>
            </a:r>
            <a:endParaRPr lang="ru-RU" sz="2400" b="1" dirty="0">
              <a:solidFill>
                <a:srgbClr val="C00000"/>
              </a:solidFill>
              <a:latin typeface="Arial" pitchFamily="34" charset="0"/>
              <a:cs typeface="Arial" pitchFamily="34" charset="0"/>
            </a:endParaRPr>
          </a:p>
        </p:txBody>
      </p:sp>
      <p:sp>
        <p:nvSpPr>
          <p:cNvPr id="3" name="Содержимое 2"/>
          <p:cNvSpPr>
            <a:spLocks noGrp="1"/>
          </p:cNvSpPr>
          <p:nvPr>
            <p:ph idx="1"/>
          </p:nvPr>
        </p:nvSpPr>
        <p:spPr>
          <a:xfrm>
            <a:off x="179512" y="1624232"/>
            <a:ext cx="8964488" cy="5477176"/>
          </a:xfrm>
        </p:spPr>
        <p:txBody>
          <a:bodyPr>
            <a:normAutofit fontScale="55000" lnSpcReduction="20000"/>
          </a:bodyPr>
          <a:lstStyle/>
          <a:p>
            <a:pPr>
              <a:buNone/>
            </a:pPr>
            <a:endParaRPr lang="ru-RU" dirty="0" smtClean="0"/>
          </a:p>
          <a:p>
            <a:pPr>
              <a:buNone/>
            </a:pPr>
            <a:r>
              <a:rPr lang="ru-RU" sz="3600" b="1" dirty="0" smtClean="0">
                <a:solidFill>
                  <a:srgbClr val="006600"/>
                </a:solidFill>
                <a:latin typeface="Arial" pitchFamily="34" charset="0"/>
                <a:cs typeface="Arial" pitchFamily="34" charset="0"/>
              </a:rPr>
              <a:t>Статья  20.29 «Производство и распространение экстремистских материалов».</a:t>
            </a:r>
          </a:p>
          <a:p>
            <a:pPr>
              <a:buNone/>
            </a:pPr>
            <a:r>
              <a:rPr lang="ru-RU" sz="3600" b="1" dirty="0" smtClean="0">
                <a:solidFill>
                  <a:srgbClr val="006600"/>
                </a:solidFill>
                <a:latin typeface="Arial" pitchFamily="34" charset="0"/>
                <a:cs typeface="Arial" pitchFamily="34" charset="0"/>
              </a:rPr>
              <a:t> </a:t>
            </a:r>
          </a:p>
          <a:p>
            <a:pPr>
              <a:buNone/>
            </a:pPr>
            <a:r>
              <a:rPr lang="ru-RU" sz="3600" b="1" dirty="0" smtClean="0">
                <a:solidFill>
                  <a:srgbClr val="002346"/>
                </a:solidFill>
                <a:latin typeface="Arial" pitchFamily="34" charset="0"/>
                <a:cs typeface="Arial" pitchFamily="34" charset="0"/>
              </a:rPr>
              <a:t>Массовое распространение экстремистских материалов, включенных в опубликованный федеральный список экстремистских материалов, а равно их производство либо хранение в целях массового распространения</a:t>
            </a:r>
          </a:p>
          <a:p>
            <a:r>
              <a:rPr lang="ru-RU" sz="3600" dirty="0" smtClean="0">
                <a:solidFill>
                  <a:srgbClr val="002346"/>
                </a:solidFill>
                <a:latin typeface="Arial" pitchFamily="34" charset="0"/>
                <a:cs typeface="Arial" pitchFamily="34" charset="0"/>
              </a:rPr>
              <a:t>влечет наложение административного штрафа на граждан в размере от одной тысячи до трех тысяч рублей либо административный арест на срок до пятнадцати суток с конфискацией указанных материалов и оборудования, использованного для их производства; </a:t>
            </a:r>
          </a:p>
          <a:p>
            <a:r>
              <a:rPr lang="ru-RU" sz="3600" dirty="0" smtClean="0">
                <a:solidFill>
                  <a:srgbClr val="002346"/>
                </a:solidFill>
                <a:latin typeface="Arial" pitchFamily="34" charset="0"/>
                <a:cs typeface="Arial" pitchFamily="34" charset="0"/>
              </a:rPr>
              <a:t>на должностных лиц - от двух тысяч до пяти тысяч рублей с конфискацией указанных материалов и оборудования, использованного для их производства; </a:t>
            </a:r>
          </a:p>
          <a:p>
            <a:r>
              <a:rPr lang="ru-RU" sz="3600" dirty="0" smtClean="0">
                <a:solidFill>
                  <a:srgbClr val="002346"/>
                </a:solidFill>
                <a:latin typeface="Arial" pitchFamily="34" charset="0"/>
                <a:cs typeface="Arial" pitchFamily="34" charset="0"/>
              </a:rPr>
              <a:t>на юридических лиц - от ста тысяч до одного миллиона рублей или административное приостановление деятельности на срок до девяноста суток с конфискацией указанных материалов и оборудования, использованного для их производства.</a:t>
            </a:r>
            <a:r>
              <a:rPr lang="ru-RU" sz="3600" dirty="0" smtClean="0">
                <a:latin typeface="Arial" pitchFamily="34" charset="0"/>
                <a:cs typeface="Arial" pitchFamily="34" charset="0"/>
              </a:rPr>
              <a:t/>
            </a:r>
            <a:br>
              <a:rPr lang="ru-RU" sz="3600" dirty="0" smtClean="0">
                <a:latin typeface="Arial" pitchFamily="34" charset="0"/>
                <a:cs typeface="Arial" pitchFamily="34" charset="0"/>
              </a:rPr>
            </a:br>
            <a:r>
              <a:rPr lang="ru-RU" dirty="0" smtClean="0">
                <a:latin typeface="Arial" pitchFamily="34" charset="0"/>
                <a:cs typeface="Arial" pitchFamily="34" charset="0"/>
              </a:rPr>
              <a:t/>
            </a:r>
            <a:br>
              <a:rPr lang="ru-RU" dirty="0" smtClean="0">
                <a:latin typeface="Arial" pitchFamily="34" charset="0"/>
                <a:cs typeface="Arial" pitchFamily="34" charset="0"/>
              </a:rPr>
            </a:br>
            <a:endParaRPr lang="ru-RU" dirty="0">
              <a:latin typeface="Arial" pitchFamily="34" charset="0"/>
              <a:cs typeface="Arial" pitchFamily="34"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1520" y="476672"/>
            <a:ext cx="8640960" cy="1152128"/>
          </a:xfrm>
        </p:spPr>
        <p:txBody>
          <a:bodyPr>
            <a:noAutofit/>
          </a:bodyPr>
          <a:lstStyle/>
          <a:p>
            <a:r>
              <a:rPr lang="ru-RU" sz="2800" b="1" cap="all" dirty="0" smtClean="0">
                <a:solidFill>
                  <a:srgbClr val="C00000"/>
                </a:solidFill>
              </a:rPr>
              <a:t>ФЕДЕРАЛЬНЫЙ СПИСОК </a:t>
            </a:r>
            <a:br>
              <a:rPr lang="ru-RU" sz="2800" b="1" cap="all" dirty="0" smtClean="0">
                <a:solidFill>
                  <a:srgbClr val="C00000"/>
                </a:solidFill>
              </a:rPr>
            </a:br>
            <a:r>
              <a:rPr lang="ru-RU" sz="2800" b="1" cap="all" dirty="0" smtClean="0">
                <a:solidFill>
                  <a:srgbClr val="C00000"/>
                </a:solidFill>
              </a:rPr>
              <a:t>ЭКСТРЕМИСТСКИХ МАТЕРИАЛОВ</a:t>
            </a:r>
            <a:br>
              <a:rPr lang="ru-RU" sz="2800" b="1" cap="all" dirty="0" smtClean="0">
                <a:solidFill>
                  <a:srgbClr val="C00000"/>
                </a:solidFill>
              </a:rPr>
            </a:br>
            <a:r>
              <a:rPr lang="ru-RU" sz="2800" dirty="0" smtClean="0"/>
              <a:t> </a:t>
            </a:r>
            <a:r>
              <a:rPr lang="ru-RU" sz="2800" u="sng" dirty="0" smtClean="0">
                <a:solidFill>
                  <a:srgbClr val="006600"/>
                </a:solidFill>
              </a:rPr>
              <a:t>Сайт: Министерства юстиции РФ </a:t>
            </a:r>
            <a:endParaRPr lang="ru-RU" sz="2800" u="sng" dirty="0">
              <a:solidFill>
                <a:srgbClr val="006600"/>
              </a:solidFill>
            </a:endParaRPr>
          </a:p>
        </p:txBody>
      </p:sp>
      <p:sp>
        <p:nvSpPr>
          <p:cNvPr id="3" name="Содержимое 2"/>
          <p:cNvSpPr>
            <a:spLocks noGrp="1"/>
          </p:cNvSpPr>
          <p:nvPr>
            <p:ph idx="1"/>
          </p:nvPr>
        </p:nvSpPr>
        <p:spPr>
          <a:xfrm>
            <a:off x="0" y="1916832"/>
            <a:ext cx="9144000" cy="5157192"/>
          </a:xfrm>
        </p:spPr>
        <p:txBody>
          <a:bodyPr>
            <a:normAutofit fontScale="62500" lnSpcReduction="20000"/>
          </a:bodyPr>
          <a:lstStyle/>
          <a:p>
            <a:pPr fontAlgn="base"/>
            <a:r>
              <a:rPr lang="ru-RU" sz="3500" dirty="0" smtClean="0">
                <a:latin typeface="+mj-lt"/>
              </a:rPr>
              <a:t>Информационные материалы признаются экстремистскими федеральным судом по месту их обнаружения, распространения или нахождения организации, осуществившей производство таких материалов, на основании представления прокурора или при производстве по соответствующему делу об административном правонарушении, гражданскому или уголовному делу.</a:t>
            </a:r>
          </a:p>
          <a:p>
            <a:pPr fontAlgn="base"/>
            <a:endParaRPr lang="ru-RU" sz="1300" dirty="0" smtClean="0">
              <a:latin typeface="+mj-lt"/>
            </a:endParaRPr>
          </a:p>
          <a:p>
            <a:pPr fontAlgn="base"/>
            <a:r>
              <a:rPr lang="ru-RU" sz="3500" dirty="0" smtClean="0">
                <a:latin typeface="+mj-lt"/>
              </a:rPr>
              <a:t>Федеральный список экстремистских материалов формируется на основании поступающих в Минюст России копий вступивших в законную силу решений судов о признании информационных материалов экстремистскими.</a:t>
            </a:r>
          </a:p>
          <a:p>
            <a:pPr fontAlgn="base"/>
            <a:endParaRPr lang="ru-RU" sz="1400" dirty="0" smtClean="0">
              <a:latin typeface="+mj-lt"/>
            </a:endParaRPr>
          </a:p>
          <a:p>
            <a:pPr fontAlgn="base"/>
            <a:r>
              <a:rPr lang="ru-RU" sz="3500" dirty="0" smtClean="0">
                <a:latin typeface="+mj-lt"/>
              </a:rPr>
              <a:t>Законодательством РФ установлена ответственность за массовое распространение экстремистских материалов, включенных в опубликованный федеральный список экстремистских материалов, а равно их производство либо хранение в целях массового распространения.</a:t>
            </a:r>
          </a:p>
          <a:p>
            <a:endParaRPr lang="ru-RU"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Текст 4"/>
          <p:cNvSpPr>
            <a:spLocks noGrp="1"/>
          </p:cNvSpPr>
          <p:nvPr>
            <p:ph type="body" sz="half" idx="2"/>
          </p:nvPr>
        </p:nvSpPr>
        <p:spPr>
          <a:xfrm>
            <a:off x="179512" y="1700808"/>
            <a:ext cx="3600400" cy="5636958"/>
          </a:xfrm>
        </p:spPr>
        <p:txBody>
          <a:bodyPr>
            <a:normAutofit/>
          </a:bodyPr>
          <a:lstStyle/>
          <a:p>
            <a:r>
              <a:rPr lang="ru-RU" sz="2400" dirty="0">
                <a:solidFill>
                  <a:srgbClr val="C00000"/>
                </a:solidFill>
                <a:latin typeface="Arial" panose="020B0604020202020204" pitchFamily="34" charset="0"/>
                <a:cs typeface="Arial" panose="020B0604020202020204" pitchFamily="34" charset="0"/>
              </a:rPr>
              <a:t>Жертвой вербовщиков может стать кто угодно, о чем свидетельствуют печально известные примеры </a:t>
            </a:r>
            <a:endParaRPr lang="ru-RU" sz="2400" dirty="0" smtClean="0">
              <a:solidFill>
                <a:srgbClr val="C00000"/>
              </a:solidFill>
              <a:latin typeface="Arial" panose="020B0604020202020204" pitchFamily="34" charset="0"/>
              <a:cs typeface="Arial" panose="020B0604020202020204" pitchFamily="34" charset="0"/>
            </a:endParaRPr>
          </a:p>
          <a:p>
            <a:r>
              <a:rPr lang="ru-RU" sz="2400" dirty="0" smtClean="0">
                <a:solidFill>
                  <a:srgbClr val="C00000"/>
                </a:solidFill>
                <a:latin typeface="Arial" panose="020B0604020202020204" pitchFamily="34" charset="0"/>
                <a:cs typeface="Arial" panose="020B0604020202020204" pitchFamily="34" charset="0"/>
              </a:rPr>
              <a:t>студентки </a:t>
            </a:r>
            <a:r>
              <a:rPr lang="ru-RU" sz="2400" dirty="0">
                <a:solidFill>
                  <a:srgbClr val="C00000"/>
                </a:solidFill>
                <a:latin typeface="Arial" panose="020B0604020202020204" pitchFamily="34" charset="0"/>
                <a:cs typeface="Arial" panose="020B0604020202020204" pitchFamily="34" charset="0"/>
              </a:rPr>
              <a:t>Варвары </a:t>
            </a:r>
            <a:r>
              <a:rPr lang="ru-RU" sz="2400" dirty="0" err="1">
                <a:solidFill>
                  <a:srgbClr val="C00000"/>
                </a:solidFill>
                <a:latin typeface="Arial" panose="020B0604020202020204" pitchFamily="34" charset="0"/>
                <a:cs typeface="Arial" panose="020B0604020202020204" pitchFamily="34" charset="0"/>
              </a:rPr>
              <a:t>Карауловой</a:t>
            </a:r>
            <a:r>
              <a:rPr lang="ru-RU" sz="2400" dirty="0">
                <a:solidFill>
                  <a:srgbClr val="C00000"/>
                </a:solidFill>
                <a:latin typeface="Arial" panose="020B0604020202020204" pitchFamily="34" charset="0"/>
                <a:cs typeface="Arial" panose="020B0604020202020204" pitchFamily="34" charset="0"/>
              </a:rPr>
              <a:t>  или </a:t>
            </a:r>
            <a:endParaRPr lang="ru-RU" sz="2400" dirty="0" smtClean="0">
              <a:solidFill>
                <a:srgbClr val="C00000"/>
              </a:solidFill>
              <a:latin typeface="Arial" panose="020B0604020202020204" pitchFamily="34" charset="0"/>
              <a:cs typeface="Arial" panose="020B0604020202020204" pitchFamily="34" charset="0"/>
            </a:endParaRPr>
          </a:p>
          <a:p>
            <a:r>
              <a:rPr lang="ru-RU" sz="2400" dirty="0" smtClean="0">
                <a:solidFill>
                  <a:srgbClr val="C00000"/>
                </a:solidFill>
                <a:latin typeface="Arial" panose="020B0604020202020204" pitchFamily="34" charset="0"/>
                <a:cs typeface="Arial" panose="020B0604020202020204" pitchFamily="34" charset="0"/>
              </a:rPr>
              <a:t>актера </a:t>
            </a:r>
            <a:r>
              <a:rPr lang="ru-RU" sz="2400" dirty="0">
                <a:solidFill>
                  <a:srgbClr val="C00000"/>
                </a:solidFill>
                <a:latin typeface="Arial" panose="020B0604020202020204" pitchFamily="34" charset="0"/>
                <a:cs typeface="Arial" panose="020B0604020202020204" pitchFamily="34" charset="0"/>
              </a:rPr>
              <a:t>Вадима Дорофеева. </a:t>
            </a:r>
          </a:p>
        </p:txBody>
      </p:sp>
      <p:pic>
        <p:nvPicPr>
          <p:cNvPr id="4098" name="Picture 2"/>
          <p:cNvPicPr>
            <a:picLocks noGrp="1" noChangeAspect="1" noChangeArrowheads="1"/>
          </p:cNvPicPr>
          <p:nvPr>
            <p:ph idx="1"/>
          </p:nvPr>
        </p:nvPicPr>
        <p:blipFill>
          <a:blip r:embed="rId2" cstate="print">
            <a:extLst>
              <a:ext uri="{28A0092B-C50C-407E-A947-70E740481C1C}">
                <a14:useLocalDpi xmlns:a14="http://schemas.microsoft.com/office/drawing/2010/main" xmlns="" val="0"/>
              </a:ext>
            </a:extLst>
          </a:blip>
          <a:srcRect/>
          <a:stretch>
            <a:fillRect/>
          </a:stretch>
        </p:blipFill>
        <p:spPr bwMode="auto">
          <a:xfrm>
            <a:off x="3948113" y="1068413"/>
            <a:ext cx="4681537" cy="434017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84024158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561272"/>
            <a:ext cx="8229600" cy="1066800"/>
          </a:xfrm>
        </p:spPr>
        <p:txBody>
          <a:bodyPr/>
          <a:lstStyle/>
          <a:p>
            <a:endParaRPr lang="ru-RU" dirty="0"/>
          </a:p>
        </p:txBody>
      </p:sp>
      <p:pic>
        <p:nvPicPr>
          <p:cNvPr id="7" name="Picture 2" descr="D:\МАРКЕТИНГ РГРТУ\логотип фото\RGRTU_logo.png"/>
          <p:cNvPicPr>
            <a:picLocks noChangeAspect="1" noChangeArrowheads="1"/>
          </p:cNvPicPr>
          <p:nvPr/>
        </p:nvPicPr>
        <p:blipFill>
          <a:blip r:embed="rId2" cstate="print"/>
          <a:srcRect/>
          <a:stretch>
            <a:fillRect/>
          </a:stretch>
        </p:blipFill>
        <p:spPr bwMode="auto">
          <a:xfrm>
            <a:off x="7524328" y="0"/>
            <a:ext cx="1473866" cy="1630082"/>
          </a:xfrm>
          <a:prstGeom prst="rect">
            <a:avLst/>
          </a:prstGeom>
          <a:noFill/>
        </p:spPr>
      </p:pic>
      <p:pic>
        <p:nvPicPr>
          <p:cNvPr id="1026" name="Picture 2"/>
          <p:cNvPicPr>
            <a:picLocks noGrp="1" noChangeAspect="1" noChangeArrowheads="1"/>
          </p:cNvPicPr>
          <p:nvPr>
            <p:ph idx="1"/>
          </p:nvPr>
        </p:nvPicPr>
        <p:blipFill>
          <a:blip r:embed="rId3" cstate="print"/>
          <a:srcRect/>
          <a:stretch>
            <a:fillRect/>
          </a:stretch>
        </p:blipFill>
        <p:spPr bwMode="auto">
          <a:xfrm>
            <a:off x="179512" y="0"/>
            <a:ext cx="8964488" cy="7171590"/>
          </a:xfrm>
          <a:prstGeom prst="rect">
            <a:avLst/>
          </a:prstGeom>
          <a:noFill/>
          <a:ln w="9525">
            <a:noFill/>
            <a:miter lim="800000"/>
            <a:headEnd/>
            <a:tailEnd/>
          </a:ln>
        </p:spPr>
      </p:pic>
    </p:spTree>
    <p:extLst>
      <p:ext uri="{BB962C8B-B14F-4D97-AF65-F5344CB8AC3E}">
        <p14:creationId xmlns:p14="http://schemas.microsoft.com/office/powerpoint/2010/main" xmlns="" val="316796202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1520" y="1196752"/>
            <a:ext cx="8533456" cy="1733128"/>
          </a:xfrm>
        </p:spPr>
        <p:txBody>
          <a:bodyPr>
            <a:normAutofit fontScale="90000"/>
          </a:bodyPr>
          <a:lstStyle/>
          <a:p>
            <a:r>
              <a:rPr lang="ru-RU" b="1" dirty="0" smtClean="0">
                <a:solidFill>
                  <a:srgbClr val="FF0000"/>
                </a:solidFill>
              </a:rPr>
              <a:t>ОТВЕТСТВЕННОСТЬ </a:t>
            </a:r>
            <a:br>
              <a:rPr lang="ru-RU" b="1" dirty="0" smtClean="0">
                <a:solidFill>
                  <a:srgbClr val="FF0000"/>
                </a:solidFill>
              </a:rPr>
            </a:br>
            <a:r>
              <a:rPr lang="ru-RU" b="1" dirty="0" smtClean="0">
                <a:solidFill>
                  <a:srgbClr val="FF0000"/>
                </a:solidFill>
              </a:rPr>
              <a:t>ЗА </a:t>
            </a:r>
            <a:r>
              <a:rPr lang="ru-RU" b="1" dirty="0" smtClean="0">
                <a:solidFill>
                  <a:srgbClr val="FF0000"/>
                </a:solidFill>
              </a:rPr>
              <a:t>НЕЗАКОННОЕ УПОТРЕБЛЕНИЕ  и РАСПРОСТРАНЕНИЕ </a:t>
            </a:r>
            <a:r>
              <a:rPr lang="ru-RU" b="1" dirty="0" smtClean="0">
                <a:solidFill>
                  <a:srgbClr val="FF0000"/>
                </a:solidFill>
              </a:rPr>
              <a:t>НАРКОТИКОВ</a:t>
            </a:r>
            <a:br>
              <a:rPr lang="ru-RU" b="1" dirty="0" smtClean="0">
                <a:solidFill>
                  <a:srgbClr val="FF0000"/>
                </a:solidFill>
              </a:rPr>
            </a:br>
            <a:r>
              <a:rPr lang="ru-RU" dirty="0" smtClean="0"/>
              <a:t/>
            </a:r>
            <a:br>
              <a:rPr lang="ru-RU" dirty="0" smtClean="0"/>
            </a:br>
            <a:r>
              <a:rPr lang="ru-RU" sz="3600" b="1" u="sng" dirty="0" smtClean="0">
                <a:solidFill>
                  <a:srgbClr val="006600"/>
                </a:solidFill>
              </a:rPr>
              <a:t>АДМИНИСТРАТИВНАЯ ОТВЕТСТВЕННОСТЬ</a:t>
            </a:r>
            <a:r>
              <a:rPr lang="ru-RU" dirty="0" smtClean="0"/>
              <a:t/>
            </a:r>
            <a:br>
              <a:rPr lang="ru-RU" dirty="0" smtClean="0"/>
            </a:br>
            <a:endParaRPr lang="ru-RU" dirty="0"/>
          </a:p>
        </p:txBody>
      </p:sp>
      <p:sp>
        <p:nvSpPr>
          <p:cNvPr id="3" name="Содержимое 2"/>
          <p:cNvSpPr>
            <a:spLocks noGrp="1"/>
          </p:cNvSpPr>
          <p:nvPr>
            <p:ph idx="1"/>
          </p:nvPr>
        </p:nvSpPr>
        <p:spPr>
          <a:xfrm>
            <a:off x="395536" y="3717032"/>
            <a:ext cx="8229600" cy="4325112"/>
          </a:xfrm>
        </p:spPr>
        <p:txBody>
          <a:bodyPr/>
          <a:lstStyle/>
          <a:p>
            <a:r>
              <a:rPr lang="ru-RU" dirty="0" smtClean="0"/>
              <a:t>Кодекс Российской Федерации об административных правонарушениях</a:t>
            </a:r>
            <a:endParaRPr lang="ru-RU"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251520" y="692696"/>
            <a:ext cx="8712968" cy="5976664"/>
          </a:xfrm>
        </p:spPr>
        <p:txBody>
          <a:bodyPr>
            <a:normAutofit fontScale="92500"/>
          </a:bodyPr>
          <a:lstStyle/>
          <a:p>
            <a:r>
              <a:rPr lang="ru-RU" b="1" dirty="0" smtClean="0">
                <a:solidFill>
                  <a:srgbClr val="002346"/>
                </a:solidFill>
                <a:latin typeface="+mj-lt"/>
                <a:ea typeface="+mj-ea"/>
                <a:cs typeface="+mj-cs"/>
              </a:rPr>
              <a:t>Статья 6.8. Незаконный оборот наркотических средств, психотропных веществ или их аналогов</a:t>
            </a:r>
          </a:p>
          <a:p>
            <a:pPr>
              <a:buNone/>
            </a:pPr>
            <a:endParaRPr lang="ru-RU" b="1" dirty="0" smtClean="0">
              <a:solidFill>
                <a:srgbClr val="002346"/>
              </a:solidFill>
              <a:latin typeface="+mj-lt"/>
              <a:ea typeface="+mj-ea"/>
              <a:cs typeface="+mj-cs"/>
            </a:endParaRPr>
          </a:p>
          <a:p>
            <a:r>
              <a:rPr lang="ru-RU" b="1" dirty="0" smtClean="0">
                <a:solidFill>
                  <a:srgbClr val="002346"/>
                </a:solidFill>
                <a:latin typeface="+mj-lt"/>
                <a:ea typeface="+mj-ea"/>
                <a:cs typeface="+mj-cs"/>
              </a:rPr>
              <a:t>Статья 6.9. Потребление наркотических средств или психотропных веществ без назначения врача</a:t>
            </a:r>
          </a:p>
          <a:p>
            <a:endParaRPr lang="ru-RU" b="1" dirty="0" smtClean="0">
              <a:solidFill>
                <a:srgbClr val="002346"/>
              </a:solidFill>
              <a:latin typeface="+mj-lt"/>
              <a:ea typeface="+mj-ea"/>
              <a:cs typeface="+mj-cs"/>
            </a:endParaRPr>
          </a:p>
          <a:p>
            <a:r>
              <a:rPr lang="ru-RU" b="1" dirty="0" smtClean="0">
                <a:solidFill>
                  <a:srgbClr val="002346"/>
                </a:solidFill>
                <a:latin typeface="+mj-lt"/>
                <a:ea typeface="+mj-ea"/>
                <a:cs typeface="+mj-cs"/>
              </a:rPr>
              <a:t>Статья 6.10. Вовлечение несовершеннолетнего в употребление пива и напитков, изготавливаемых на его основе, спиртных напитков или одурманивающих веществ</a:t>
            </a:r>
          </a:p>
          <a:p>
            <a:endParaRPr lang="ru-RU" b="1" dirty="0" smtClean="0">
              <a:solidFill>
                <a:srgbClr val="002346"/>
              </a:solidFill>
              <a:latin typeface="+mj-lt"/>
              <a:ea typeface="+mj-ea"/>
              <a:cs typeface="+mj-cs"/>
            </a:endParaRPr>
          </a:p>
          <a:p>
            <a:r>
              <a:rPr lang="ru-RU" b="1" dirty="0" smtClean="0">
                <a:solidFill>
                  <a:srgbClr val="002346"/>
                </a:solidFill>
                <a:latin typeface="+mj-lt"/>
                <a:ea typeface="+mj-ea"/>
                <a:cs typeface="+mj-cs"/>
              </a:rPr>
              <a:t>Статья 6.13. Пропаганда наркотических средств, психотропных веществ или их </a:t>
            </a:r>
            <a:r>
              <a:rPr lang="ru-RU" b="1" dirty="0" err="1" smtClean="0">
                <a:solidFill>
                  <a:srgbClr val="002346"/>
                </a:solidFill>
                <a:latin typeface="+mj-lt"/>
                <a:ea typeface="+mj-ea"/>
                <a:cs typeface="+mj-cs"/>
              </a:rPr>
              <a:t>прекурсоров</a:t>
            </a:r>
            <a:endParaRPr lang="ru-RU" b="1" dirty="0" smtClean="0">
              <a:solidFill>
                <a:srgbClr val="002346"/>
              </a:solidFill>
              <a:latin typeface="+mj-lt"/>
              <a:ea typeface="+mj-ea"/>
              <a:cs typeface="+mj-cs"/>
            </a:endParaRPr>
          </a:p>
          <a:p>
            <a:endParaRPr lang="ru-RU" dirty="0" smtClean="0"/>
          </a:p>
          <a:p>
            <a:endParaRPr lang="ru-RU" dirty="0" smtClean="0"/>
          </a:p>
          <a:p>
            <a:endParaRPr lang="ru-RU"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23528" y="764704"/>
            <a:ext cx="8820472" cy="6093296"/>
          </a:xfrm>
        </p:spPr>
        <p:txBody>
          <a:bodyPr>
            <a:normAutofit lnSpcReduction="10000"/>
          </a:bodyPr>
          <a:lstStyle/>
          <a:p>
            <a:r>
              <a:rPr lang="ru-RU" b="1" dirty="0" smtClean="0">
                <a:solidFill>
                  <a:srgbClr val="002346"/>
                </a:solidFill>
                <a:latin typeface="+mj-lt"/>
                <a:ea typeface="+mj-ea"/>
                <a:cs typeface="+mj-cs"/>
              </a:rPr>
              <a:t>Статья 20.20. Распитие пива и напитков, изготавливаемых на его основе, алкогольной и спиртосодержащей продукции либо потребление наркотических средств или психотропных веществ в общественных местах</a:t>
            </a:r>
          </a:p>
          <a:p>
            <a:endParaRPr lang="ru-RU" b="1" dirty="0" smtClean="0">
              <a:solidFill>
                <a:srgbClr val="002346"/>
              </a:solidFill>
              <a:latin typeface="+mj-lt"/>
              <a:ea typeface="+mj-ea"/>
              <a:cs typeface="+mj-cs"/>
            </a:endParaRPr>
          </a:p>
          <a:p>
            <a:r>
              <a:rPr lang="ru-RU" b="1" dirty="0" smtClean="0">
                <a:solidFill>
                  <a:srgbClr val="002346"/>
                </a:solidFill>
                <a:latin typeface="+mj-lt"/>
                <a:ea typeface="+mj-ea"/>
                <a:cs typeface="+mj-cs"/>
              </a:rPr>
              <a:t>Статья 20.22. Появление в состоянии опьянения несовершеннолетних, а равно распитие ими пива и напитков, изготавливаемых на его основе, алкогольной и спиртосодержащей продукции, потребление ими наркотических средств или психотропных веществ в общественных местах</a:t>
            </a:r>
          </a:p>
          <a:p>
            <a:endParaRPr lang="ru-RU"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1772816"/>
            <a:ext cx="8533456" cy="1733128"/>
          </a:xfrm>
        </p:spPr>
        <p:txBody>
          <a:bodyPr>
            <a:normAutofit fontScale="90000"/>
          </a:bodyPr>
          <a:lstStyle/>
          <a:p>
            <a:r>
              <a:rPr lang="ru-RU" b="1" dirty="0" smtClean="0">
                <a:solidFill>
                  <a:srgbClr val="FF0000"/>
                </a:solidFill>
              </a:rPr>
              <a:t>ОТВЕТСТВЕННОСТЬ </a:t>
            </a:r>
            <a:br>
              <a:rPr lang="ru-RU" b="1" dirty="0" smtClean="0">
                <a:solidFill>
                  <a:srgbClr val="FF0000"/>
                </a:solidFill>
              </a:rPr>
            </a:br>
            <a:r>
              <a:rPr lang="ru-RU" b="1" dirty="0" smtClean="0">
                <a:solidFill>
                  <a:srgbClr val="FF0000"/>
                </a:solidFill>
              </a:rPr>
              <a:t>ЗА НЕЗАКОННОЕ УПОТРЕБЛЕНИЕ  и РАСПРОСТРАНЕНИЕ НАРКОТИКОВ </a:t>
            </a:r>
            <a:r>
              <a:rPr lang="ru-RU" b="1" dirty="0" smtClean="0">
                <a:solidFill>
                  <a:srgbClr val="FF0000"/>
                </a:solidFill>
              </a:rPr>
              <a:t/>
            </a:r>
            <a:br>
              <a:rPr lang="ru-RU" b="1" dirty="0" smtClean="0">
                <a:solidFill>
                  <a:srgbClr val="FF0000"/>
                </a:solidFill>
              </a:rPr>
            </a:br>
            <a:r>
              <a:rPr lang="ru-RU" dirty="0" smtClean="0"/>
              <a:t/>
            </a:r>
            <a:br>
              <a:rPr lang="ru-RU" dirty="0" smtClean="0"/>
            </a:br>
            <a:r>
              <a:rPr lang="ru-RU" sz="3600" b="1" u="sng" dirty="0" smtClean="0">
                <a:solidFill>
                  <a:srgbClr val="006600"/>
                </a:solidFill>
              </a:rPr>
              <a:t> УГОЛОВНАЯ ОТВЕТСТВЕННОСТЬ</a:t>
            </a:r>
            <a:br>
              <a:rPr lang="ru-RU" sz="3600" b="1" u="sng" dirty="0" smtClean="0">
                <a:solidFill>
                  <a:srgbClr val="006600"/>
                </a:solidFill>
              </a:rPr>
            </a:br>
            <a:r>
              <a:rPr lang="ru-RU" sz="3600" b="1" u="sng" dirty="0" smtClean="0">
                <a:solidFill>
                  <a:srgbClr val="006600"/>
                </a:solidFill>
              </a:rPr>
              <a:t/>
            </a:r>
            <a:br>
              <a:rPr lang="ru-RU" sz="3600" b="1" u="sng" dirty="0" smtClean="0">
                <a:solidFill>
                  <a:srgbClr val="006600"/>
                </a:solidFill>
              </a:rPr>
            </a:br>
            <a:r>
              <a:rPr lang="ru-RU" dirty="0" smtClean="0"/>
              <a:t/>
            </a:r>
            <a:br>
              <a:rPr lang="ru-RU" dirty="0" smtClean="0"/>
            </a:br>
            <a:endParaRPr lang="ru-RU" dirty="0"/>
          </a:p>
        </p:txBody>
      </p:sp>
      <p:sp>
        <p:nvSpPr>
          <p:cNvPr id="3" name="Содержимое 2"/>
          <p:cNvSpPr>
            <a:spLocks noGrp="1"/>
          </p:cNvSpPr>
          <p:nvPr>
            <p:ph idx="1"/>
          </p:nvPr>
        </p:nvSpPr>
        <p:spPr>
          <a:xfrm>
            <a:off x="395536" y="3717032"/>
            <a:ext cx="8229600" cy="4325112"/>
          </a:xfrm>
        </p:spPr>
        <p:txBody>
          <a:bodyPr>
            <a:normAutofit/>
          </a:bodyPr>
          <a:lstStyle/>
          <a:p>
            <a:r>
              <a:rPr lang="ru-RU" sz="4000" b="1" dirty="0" smtClean="0">
                <a:solidFill>
                  <a:srgbClr val="006600"/>
                </a:solidFill>
              </a:rPr>
              <a:t>Уголовный кодекс РФ</a:t>
            </a:r>
            <a:endParaRPr lang="ru-RU" sz="4000"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179512" y="692696"/>
            <a:ext cx="8964488" cy="6165304"/>
          </a:xfrm>
        </p:spPr>
        <p:txBody>
          <a:bodyPr>
            <a:normAutofit/>
          </a:bodyPr>
          <a:lstStyle/>
          <a:p>
            <a:r>
              <a:rPr lang="ru-RU" b="1" dirty="0" smtClean="0">
                <a:solidFill>
                  <a:srgbClr val="002346"/>
                </a:solidFill>
                <a:latin typeface="+mj-lt"/>
                <a:ea typeface="+mj-ea"/>
                <a:cs typeface="+mj-cs"/>
              </a:rPr>
              <a:t>Статья 228. Незаконные приобретение, хранение, перевозка, изготовление, переработка наркотических средств, психотропных веществ или их аналогов</a:t>
            </a:r>
          </a:p>
          <a:p>
            <a:endParaRPr lang="ru-RU" b="1" dirty="0" smtClean="0">
              <a:solidFill>
                <a:srgbClr val="002346"/>
              </a:solidFill>
              <a:latin typeface="+mj-lt"/>
              <a:ea typeface="+mj-ea"/>
              <a:cs typeface="+mj-cs"/>
            </a:endParaRPr>
          </a:p>
          <a:p>
            <a:r>
              <a:rPr lang="ru-RU" b="1" dirty="0" smtClean="0">
                <a:solidFill>
                  <a:srgbClr val="002346"/>
                </a:solidFill>
                <a:latin typeface="+mj-lt"/>
                <a:ea typeface="+mj-ea"/>
                <a:cs typeface="+mj-cs"/>
              </a:rPr>
              <a:t>Статья 230. Склонение к потреблению наркотических средств или психотропных веществ</a:t>
            </a:r>
          </a:p>
          <a:p>
            <a:endParaRPr lang="ru-RU" b="1" dirty="0" smtClean="0">
              <a:solidFill>
                <a:srgbClr val="002346"/>
              </a:solidFill>
              <a:latin typeface="+mj-lt"/>
              <a:ea typeface="+mj-ea"/>
              <a:cs typeface="+mj-cs"/>
            </a:endParaRPr>
          </a:p>
          <a:p>
            <a:r>
              <a:rPr lang="ru-RU" b="1" dirty="0" smtClean="0">
                <a:solidFill>
                  <a:srgbClr val="002346"/>
                </a:solidFill>
                <a:latin typeface="+mj-lt"/>
                <a:ea typeface="+mj-ea"/>
                <a:cs typeface="+mj-cs"/>
              </a:rPr>
              <a:t>Статья 231. Незаконное культивирование запрещенных к возделыванию растений, содержащих наркотические вещества</a:t>
            </a:r>
            <a:endParaRPr lang="ru-RU"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95536" y="1196752"/>
            <a:ext cx="8291264" cy="5953848"/>
          </a:xfrm>
        </p:spPr>
        <p:txBody>
          <a:bodyPr/>
          <a:lstStyle/>
          <a:p>
            <a:r>
              <a:rPr lang="ru-RU" sz="3200" b="1" dirty="0" smtClean="0">
                <a:solidFill>
                  <a:srgbClr val="002346"/>
                </a:solidFill>
                <a:latin typeface="+mj-lt"/>
                <a:ea typeface="+mj-ea"/>
                <a:cs typeface="+mj-cs"/>
              </a:rPr>
              <a:t>Статья 232. Организация либо содержание притонов для потребления наркотических средств или психотропных веществ</a:t>
            </a:r>
          </a:p>
          <a:p>
            <a:endParaRPr lang="ru-RU" sz="3200" b="1" dirty="0" smtClean="0">
              <a:solidFill>
                <a:srgbClr val="002346"/>
              </a:solidFill>
              <a:latin typeface="+mj-lt"/>
              <a:ea typeface="+mj-ea"/>
              <a:cs typeface="+mj-cs"/>
            </a:endParaRPr>
          </a:p>
          <a:p>
            <a:r>
              <a:rPr lang="ru-RU" sz="3200" b="1" dirty="0" smtClean="0">
                <a:solidFill>
                  <a:srgbClr val="002346"/>
                </a:solidFill>
                <a:latin typeface="+mj-lt"/>
                <a:ea typeface="+mj-ea"/>
                <a:cs typeface="+mj-cs"/>
              </a:rPr>
              <a:t>Статья 234. Незаконный оборот сильнодействующих или ядовитых веществ в целях сбыта</a:t>
            </a:r>
          </a:p>
          <a:p>
            <a:endParaRPr lang="ru-RU"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a:p>
        </p:txBody>
      </p:sp>
      <p:pic>
        <p:nvPicPr>
          <p:cNvPr id="1026" name="Picture 2"/>
          <p:cNvPicPr>
            <a:picLocks noChangeAspect="1" noChangeArrowheads="1"/>
          </p:cNvPicPr>
          <p:nvPr/>
        </p:nvPicPr>
        <p:blipFill>
          <a:blip r:embed="rId2" cstate="print"/>
          <a:srcRect/>
          <a:stretch>
            <a:fillRect/>
          </a:stretch>
        </p:blipFill>
        <p:spPr bwMode="auto">
          <a:xfrm>
            <a:off x="-1620688" y="-457200"/>
            <a:ext cx="13011150" cy="7315200"/>
          </a:xfrm>
          <a:prstGeom prst="rect">
            <a:avLst/>
          </a:prstGeom>
          <a:noFill/>
          <a:ln w="9525">
            <a:noFill/>
            <a:miter lim="800000"/>
            <a:headEnd/>
            <a:tailEnd/>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2050" name="Picture 2"/>
          <p:cNvPicPr>
            <a:picLocks noGrp="1" noChangeAspect="1" noChangeArrowheads="1"/>
          </p:cNvPicPr>
          <p:nvPr>
            <p:ph idx="1"/>
          </p:nvPr>
        </p:nvPicPr>
        <p:blipFill>
          <a:blip r:embed="rId2" cstate="print"/>
          <a:srcRect/>
          <a:stretch>
            <a:fillRect/>
          </a:stretch>
        </p:blipFill>
        <p:spPr bwMode="auto">
          <a:xfrm>
            <a:off x="-1700699" y="-459432"/>
            <a:ext cx="14600747" cy="8208912"/>
          </a:xfrm>
          <a:prstGeom prst="rect">
            <a:avLst/>
          </a:prstGeom>
          <a:noFill/>
          <a:ln w="9525">
            <a:noFill/>
            <a:miter lim="800000"/>
            <a:headEnd/>
            <a:tailEnd/>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260648"/>
            <a:ext cx="8229600" cy="1066800"/>
          </a:xfrm>
        </p:spPr>
        <p:txBody>
          <a:bodyPr/>
          <a:lstStyle/>
          <a:p>
            <a:r>
              <a:rPr lang="ru-RU" dirty="0" smtClean="0"/>
              <a:t>Сайт </a:t>
            </a:r>
            <a:r>
              <a:rPr lang="ru-RU" dirty="0" err="1" smtClean="0"/>
              <a:t>Роспотребнадзора</a:t>
            </a:r>
            <a:endParaRPr lang="ru-RU" dirty="0"/>
          </a:p>
        </p:txBody>
      </p:sp>
      <p:sp>
        <p:nvSpPr>
          <p:cNvPr id="3" name="Содержимое 2"/>
          <p:cNvSpPr>
            <a:spLocks noGrp="1"/>
          </p:cNvSpPr>
          <p:nvPr>
            <p:ph idx="1"/>
          </p:nvPr>
        </p:nvSpPr>
        <p:spPr/>
        <p:txBody>
          <a:bodyPr/>
          <a:lstStyle/>
          <a:p>
            <a:endParaRPr lang="ru-RU" dirty="0"/>
          </a:p>
        </p:txBody>
      </p:sp>
      <p:pic>
        <p:nvPicPr>
          <p:cNvPr id="1026" name="Picture 2"/>
          <p:cNvPicPr>
            <a:picLocks noChangeAspect="1" noChangeArrowheads="1"/>
          </p:cNvPicPr>
          <p:nvPr/>
        </p:nvPicPr>
        <p:blipFill>
          <a:blip r:embed="rId2" cstate="print"/>
          <a:srcRect/>
          <a:stretch>
            <a:fillRect/>
          </a:stretch>
        </p:blipFill>
        <p:spPr bwMode="auto">
          <a:xfrm>
            <a:off x="0" y="1344085"/>
            <a:ext cx="9807302" cy="5513915"/>
          </a:xfrm>
          <a:prstGeom prst="rect">
            <a:avLst/>
          </a:prstGeom>
          <a:noFill/>
          <a:ln w="9525">
            <a:noFill/>
            <a:miter lim="800000"/>
            <a:headEnd/>
            <a:tailEnd/>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a:p>
        </p:txBody>
      </p:sp>
      <p:pic>
        <p:nvPicPr>
          <p:cNvPr id="2050" name="Picture 2"/>
          <p:cNvPicPr>
            <a:picLocks noChangeAspect="1" noChangeArrowheads="1"/>
          </p:cNvPicPr>
          <p:nvPr/>
        </p:nvPicPr>
        <p:blipFill>
          <a:blip r:embed="rId2" cstate="print"/>
          <a:srcRect/>
          <a:stretch>
            <a:fillRect/>
          </a:stretch>
        </p:blipFill>
        <p:spPr bwMode="auto">
          <a:xfrm>
            <a:off x="-1476672" y="0"/>
            <a:ext cx="13011150" cy="7315200"/>
          </a:xfrm>
          <a:prstGeom prst="rect">
            <a:avLst/>
          </a:prstGeom>
          <a:noFill/>
          <a:ln w="9525">
            <a:noFill/>
            <a:miter lim="800000"/>
            <a:headEnd/>
            <a:tailEnd/>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a:p>
        </p:txBody>
      </p:sp>
      <p:pic>
        <p:nvPicPr>
          <p:cNvPr id="3074" name="Picture 2"/>
          <p:cNvPicPr>
            <a:picLocks noChangeAspect="1" noChangeArrowheads="1"/>
          </p:cNvPicPr>
          <p:nvPr/>
        </p:nvPicPr>
        <p:blipFill>
          <a:blip r:embed="rId2" cstate="print"/>
          <a:srcRect/>
          <a:stretch>
            <a:fillRect/>
          </a:stretch>
        </p:blipFill>
        <p:spPr bwMode="auto">
          <a:xfrm>
            <a:off x="-1548680" y="-457200"/>
            <a:ext cx="13011150" cy="7315200"/>
          </a:xfrm>
          <a:prstGeom prst="rect">
            <a:avLst/>
          </a:prstGeom>
          <a:noFill/>
          <a:ln w="9525">
            <a:noFill/>
            <a:miter lim="800000"/>
            <a:headEnd/>
            <a:tailEnd/>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a:p>
        </p:txBody>
      </p:sp>
      <p:pic>
        <p:nvPicPr>
          <p:cNvPr id="4098" name="Picture 2"/>
          <p:cNvPicPr>
            <a:picLocks noChangeAspect="1" noChangeArrowheads="1"/>
          </p:cNvPicPr>
          <p:nvPr/>
        </p:nvPicPr>
        <p:blipFill>
          <a:blip r:embed="rId2" cstate="print"/>
          <a:srcRect/>
          <a:stretch>
            <a:fillRect/>
          </a:stretch>
        </p:blipFill>
        <p:spPr bwMode="auto">
          <a:xfrm>
            <a:off x="-972616" y="0"/>
            <a:ext cx="13011150" cy="7315200"/>
          </a:xfrm>
          <a:prstGeom prst="rect">
            <a:avLst/>
          </a:prstGeom>
          <a:noFill/>
          <a:ln w="9525">
            <a:noFill/>
            <a:miter lim="800000"/>
            <a:headEnd/>
            <a:tailEnd/>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395536" y="548679"/>
            <a:ext cx="4680520" cy="2592289"/>
          </a:xfrm>
        </p:spPr>
        <p:txBody>
          <a:bodyPr>
            <a:normAutofit fontScale="90000"/>
          </a:bodyPr>
          <a:lstStyle/>
          <a:p>
            <a:r>
              <a:rPr lang="ru-RU" sz="6000" dirty="0" smtClean="0"/>
              <a:t>Благодарю </a:t>
            </a:r>
            <a:br>
              <a:rPr lang="ru-RU" sz="6000" dirty="0" smtClean="0"/>
            </a:br>
            <a:r>
              <a:rPr lang="ru-RU" sz="6000" dirty="0" smtClean="0"/>
              <a:t>за внимание! </a:t>
            </a:r>
            <a:br>
              <a:rPr lang="ru-RU" sz="6000" dirty="0" smtClean="0"/>
            </a:br>
            <a:r>
              <a:rPr lang="ru-RU" sz="6000" dirty="0" smtClean="0">
                <a:sym typeface="Wingdings" pitchFamily="2" charset="2"/>
              </a:rPr>
              <a:t></a:t>
            </a:r>
            <a:endParaRPr lang="ru-RU" sz="6000" dirty="0"/>
          </a:p>
        </p:txBody>
      </p:sp>
      <p:sp>
        <p:nvSpPr>
          <p:cNvPr id="3" name="Подзаголовок 2"/>
          <p:cNvSpPr>
            <a:spLocks noGrp="1"/>
          </p:cNvSpPr>
          <p:nvPr>
            <p:ph type="subTitle" idx="1"/>
          </p:nvPr>
        </p:nvSpPr>
        <p:spPr>
          <a:xfrm>
            <a:off x="457200" y="4221088"/>
            <a:ext cx="8291264" cy="2376264"/>
          </a:xfrm>
        </p:spPr>
        <p:txBody>
          <a:bodyPr>
            <a:normAutofit lnSpcReduction="10000"/>
          </a:bodyPr>
          <a:lstStyle/>
          <a:p>
            <a:pPr algn="ctr"/>
            <a:r>
              <a:rPr lang="ru-RU" sz="2800" b="1" i="1" dirty="0" err="1" smtClean="0">
                <a:solidFill>
                  <a:srgbClr val="183962"/>
                </a:solidFill>
                <a:latin typeface="Arial" pitchFamily="34" charset="0"/>
                <a:ea typeface="Times New Roman"/>
                <a:cs typeface="Arial" pitchFamily="34" charset="0"/>
              </a:rPr>
              <a:t>Авилкина</a:t>
            </a:r>
            <a:r>
              <a:rPr lang="ru-RU" sz="2800" b="1" i="1" dirty="0" smtClean="0">
                <a:solidFill>
                  <a:srgbClr val="183962"/>
                </a:solidFill>
                <a:latin typeface="Arial" pitchFamily="34" charset="0"/>
                <a:ea typeface="Times New Roman"/>
                <a:cs typeface="Arial" pitchFamily="34" charset="0"/>
              </a:rPr>
              <a:t> Светлана Викторовна </a:t>
            </a:r>
          </a:p>
          <a:p>
            <a:pPr algn="ctr"/>
            <a:r>
              <a:rPr lang="ru-RU" i="1" dirty="0" smtClean="0">
                <a:solidFill>
                  <a:srgbClr val="183962"/>
                </a:solidFill>
                <a:latin typeface="Arial" pitchFamily="34" charset="0"/>
                <a:ea typeface="Times New Roman"/>
                <a:cs typeface="Arial" pitchFamily="34" charset="0"/>
              </a:rPr>
              <a:t> начальник отдела воспитательной работы,</a:t>
            </a:r>
          </a:p>
          <a:p>
            <a:pPr algn="ctr"/>
            <a:r>
              <a:rPr lang="ru-RU" i="1" dirty="0" smtClean="0">
                <a:solidFill>
                  <a:srgbClr val="183962"/>
                </a:solidFill>
                <a:latin typeface="Arial" pitchFamily="34" charset="0"/>
                <a:ea typeface="Times New Roman"/>
                <a:cs typeface="Arial" pitchFamily="34" charset="0"/>
              </a:rPr>
              <a:t>кандидат педагогических наук,</a:t>
            </a:r>
          </a:p>
          <a:p>
            <a:pPr algn="ctr"/>
            <a:r>
              <a:rPr lang="ru-RU" i="1" dirty="0" smtClean="0">
                <a:solidFill>
                  <a:srgbClr val="183962"/>
                </a:solidFill>
                <a:latin typeface="Arial" pitchFamily="34" charset="0"/>
                <a:ea typeface="Times New Roman"/>
                <a:cs typeface="Arial" pitchFamily="34" charset="0"/>
              </a:rPr>
              <a:t>тел. 8-905-187-03-30</a:t>
            </a:r>
          </a:p>
          <a:p>
            <a:pPr algn="ctr"/>
            <a:r>
              <a:rPr lang="en-US" i="1" u="sng" dirty="0" smtClean="0">
                <a:solidFill>
                  <a:srgbClr val="183962"/>
                </a:solidFill>
                <a:latin typeface="Arial" pitchFamily="34" charset="0"/>
                <a:ea typeface="Times New Roman"/>
                <a:cs typeface="Arial" pitchFamily="34" charset="0"/>
              </a:rPr>
              <a:t>e</a:t>
            </a:r>
            <a:r>
              <a:rPr lang="ru-RU" i="1" u="sng" dirty="0" smtClean="0">
                <a:solidFill>
                  <a:srgbClr val="183962"/>
                </a:solidFill>
                <a:latin typeface="Arial" pitchFamily="34" charset="0"/>
                <a:ea typeface="Times New Roman"/>
                <a:cs typeface="Arial" pitchFamily="34" charset="0"/>
              </a:rPr>
              <a:t>-</a:t>
            </a:r>
            <a:r>
              <a:rPr lang="en-US" i="1" u="sng" dirty="0" smtClean="0">
                <a:solidFill>
                  <a:srgbClr val="183962"/>
                </a:solidFill>
                <a:latin typeface="Arial" pitchFamily="34" charset="0"/>
                <a:ea typeface="Times New Roman"/>
                <a:cs typeface="Arial" pitchFamily="34" charset="0"/>
              </a:rPr>
              <a:t>mail</a:t>
            </a:r>
            <a:r>
              <a:rPr lang="ru-RU" i="1" u="sng" dirty="0" smtClean="0">
                <a:solidFill>
                  <a:srgbClr val="183962"/>
                </a:solidFill>
                <a:latin typeface="Arial" pitchFamily="34" charset="0"/>
                <a:ea typeface="Times New Roman"/>
                <a:cs typeface="Arial" pitchFamily="34" charset="0"/>
              </a:rPr>
              <a:t>:  </a:t>
            </a:r>
            <a:r>
              <a:rPr lang="en-US" i="1" u="sng" dirty="0" err="1" smtClean="0">
                <a:solidFill>
                  <a:srgbClr val="183962"/>
                </a:solidFill>
                <a:latin typeface="Arial" pitchFamily="34" charset="0"/>
                <a:ea typeface="Times New Roman"/>
                <a:cs typeface="Arial" pitchFamily="34" charset="0"/>
              </a:rPr>
              <a:t>avilkina.s.v</a:t>
            </a:r>
            <a:r>
              <a:rPr lang="ru-RU" i="1" u="sng" dirty="0" smtClean="0">
                <a:solidFill>
                  <a:srgbClr val="183962"/>
                </a:solidFill>
                <a:latin typeface="Arial" pitchFamily="34" charset="0"/>
                <a:ea typeface="Times New Roman"/>
                <a:cs typeface="Arial" pitchFamily="34" charset="0"/>
              </a:rPr>
              <a:t>@</a:t>
            </a:r>
            <a:r>
              <a:rPr lang="ru-RU" i="1" u="sng" dirty="0" err="1" smtClean="0">
                <a:solidFill>
                  <a:srgbClr val="183962"/>
                </a:solidFill>
                <a:latin typeface="Arial" pitchFamily="34" charset="0"/>
                <a:ea typeface="Times New Roman"/>
                <a:cs typeface="Arial" pitchFamily="34" charset="0"/>
              </a:rPr>
              <a:t>rsreu.ru</a:t>
            </a:r>
            <a:r>
              <a:rPr lang="ru-RU" i="1" u="sng" dirty="0" smtClean="0">
                <a:solidFill>
                  <a:srgbClr val="183962"/>
                </a:solidFill>
                <a:latin typeface="Arial" pitchFamily="34" charset="0"/>
                <a:ea typeface="Times New Roman"/>
                <a:cs typeface="Arial" pitchFamily="34" charset="0"/>
              </a:rPr>
              <a:t> </a:t>
            </a:r>
          </a:p>
          <a:p>
            <a:pPr algn="ctr"/>
            <a:r>
              <a:rPr lang="ru-RU" i="1" dirty="0" smtClean="0">
                <a:solidFill>
                  <a:srgbClr val="183962"/>
                </a:solidFill>
                <a:latin typeface="Arial" pitchFamily="34" charset="0"/>
                <a:ea typeface="Times New Roman"/>
                <a:cs typeface="Arial" pitchFamily="34" charset="0"/>
              </a:rPr>
              <a:t>кабинет 230, тел. 11-30</a:t>
            </a:r>
            <a:endParaRPr lang="ru-RU" i="1" dirty="0">
              <a:solidFill>
                <a:srgbClr val="183962"/>
              </a:solidFill>
              <a:latin typeface="Arial" pitchFamily="34" charset="0"/>
              <a:cs typeface="Arial" pitchFamily="34" charset="0"/>
            </a:endParaRPr>
          </a:p>
        </p:txBody>
      </p:sp>
      <p:pic>
        <p:nvPicPr>
          <p:cNvPr id="1026" name="Picture 2" descr="D:\МАРКЕТИНГ РГРТУ\логотип фото\RGRTU_logo.png"/>
          <p:cNvPicPr>
            <a:picLocks noChangeAspect="1" noChangeArrowheads="1"/>
          </p:cNvPicPr>
          <p:nvPr/>
        </p:nvPicPr>
        <p:blipFill>
          <a:blip r:embed="rId3" cstate="print"/>
          <a:srcRect/>
          <a:stretch>
            <a:fillRect/>
          </a:stretch>
        </p:blipFill>
        <p:spPr bwMode="auto">
          <a:xfrm>
            <a:off x="6300192" y="260648"/>
            <a:ext cx="2755900" cy="3048000"/>
          </a:xfrm>
          <a:prstGeom prst="rect">
            <a:avLst/>
          </a:prstGeom>
          <a:noFill/>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620688"/>
            <a:ext cx="9144000" cy="6237312"/>
          </a:xfrm>
        </p:spPr>
        <p:txBody>
          <a:bodyPr>
            <a:normAutofit fontScale="70000" lnSpcReduction="20000"/>
          </a:bodyPr>
          <a:lstStyle/>
          <a:p>
            <a:pPr>
              <a:buNone/>
            </a:pPr>
            <a:r>
              <a:rPr lang="ru-RU" sz="3400" b="1" u="sng" dirty="0" smtClean="0">
                <a:solidFill>
                  <a:srgbClr val="C00000"/>
                </a:solidFill>
              </a:rPr>
              <a:t>По данным сайта «Портал правовой статистики</a:t>
            </a:r>
          </a:p>
          <a:p>
            <a:pPr>
              <a:buNone/>
            </a:pPr>
            <a:endParaRPr lang="ru-RU" b="1" u="sng" dirty="0" smtClean="0">
              <a:solidFill>
                <a:srgbClr val="C00000"/>
              </a:solidFill>
            </a:endParaRPr>
          </a:p>
          <a:p>
            <a:pPr>
              <a:buNone/>
            </a:pPr>
            <a:r>
              <a:rPr lang="ru-RU" sz="3400" dirty="0" smtClean="0">
                <a:solidFill>
                  <a:srgbClr val="002346"/>
                </a:solidFill>
              </a:rPr>
              <a:t>В январе 2018 года Генеральная прокуратура РФ опубликовала данные о преступлениях "экстремистской и террористической" направленности.</a:t>
            </a:r>
            <a:br>
              <a:rPr lang="ru-RU" sz="3400" dirty="0" smtClean="0">
                <a:solidFill>
                  <a:srgbClr val="002346"/>
                </a:solidFill>
              </a:rPr>
            </a:br>
            <a:endParaRPr lang="ru-RU" sz="3400" dirty="0" smtClean="0">
              <a:solidFill>
                <a:srgbClr val="002346"/>
              </a:solidFill>
            </a:endParaRPr>
          </a:p>
          <a:p>
            <a:r>
              <a:rPr lang="ru-RU" sz="3400" b="1" dirty="0" smtClean="0">
                <a:solidFill>
                  <a:srgbClr val="002346"/>
                </a:solidFill>
              </a:rPr>
              <a:t>Число зарегистрированных преступлений экстремистской направленности в</a:t>
            </a:r>
            <a:r>
              <a:rPr lang="en-US" sz="3400" b="1" dirty="0" smtClean="0">
                <a:solidFill>
                  <a:srgbClr val="002346"/>
                </a:solidFill>
              </a:rPr>
              <a:t> 2017 </a:t>
            </a:r>
            <a:r>
              <a:rPr lang="ru-RU" sz="3400" b="1" dirty="0" smtClean="0">
                <a:solidFill>
                  <a:srgbClr val="002346"/>
                </a:solidFill>
              </a:rPr>
              <a:t>году </a:t>
            </a:r>
            <a:r>
              <a:rPr lang="ru-RU" sz="3400" dirty="0" smtClean="0">
                <a:solidFill>
                  <a:srgbClr val="002346"/>
                </a:solidFill>
              </a:rPr>
              <a:t>по сравнению с 2016 годом </a:t>
            </a:r>
            <a:r>
              <a:rPr lang="ru-RU" sz="3400" b="1" dirty="0" smtClean="0">
                <a:solidFill>
                  <a:srgbClr val="002346"/>
                </a:solidFill>
              </a:rPr>
              <a:t>выросло</a:t>
            </a:r>
            <a:r>
              <a:rPr lang="ru-RU" sz="3400" dirty="0" smtClean="0">
                <a:solidFill>
                  <a:srgbClr val="002346"/>
                </a:solidFill>
              </a:rPr>
              <a:t> и составило </a:t>
            </a:r>
            <a:r>
              <a:rPr lang="ru-RU" sz="3400" b="1" dirty="0" smtClean="0">
                <a:solidFill>
                  <a:srgbClr val="FF0000"/>
                </a:solidFill>
              </a:rPr>
              <a:t>1521</a:t>
            </a:r>
            <a:r>
              <a:rPr lang="ru-RU" sz="3400" dirty="0" smtClean="0">
                <a:solidFill>
                  <a:srgbClr val="002346"/>
                </a:solidFill>
              </a:rPr>
              <a:t> (в 2016 году их было зарегистрировано </a:t>
            </a:r>
            <a:r>
              <a:rPr lang="ru-RU" sz="3400" dirty="0" smtClean="0">
                <a:solidFill>
                  <a:srgbClr val="FF0000"/>
                </a:solidFill>
              </a:rPr>
              <a:t>1450</a:t>
            </a:r>
            <a:r>
              <a:rPr lang="ru-RU" sz="3400" dirty="0" smtClean="0">
                <a:solidFill>
                  <a:srgbClr val="002346"/>
                </a:solidFill>
              </a:rPr>
              <a:t>). Большинство таких преступлений выявлено в Дагестане - 87. Далее следуют Москва (78), Свердловская и Московская области - по 62, в Крыму -о 26, в Севастополе - 10. </a:t>
            </a:r>
            <a:br>
              <a:rPr lang="ru-RU" sz="3400" dirty="0" smtClean="0">
                <a:solidFill>
                  <a:srgbClr val="002346"/>
                </a:solidFill>
              </a:rPr>
            </a:br>
            <a:endParaRPr lang="ru-RU" sz="3400" dirty="0" smtClean="0">
              <a:solidFill>
                <a:srgbClr val="002346"/>
              </a:solidFill>
            </a:endParaRPr>
          </a:p>
          <a:p>
            <a:r>
              <a:rPr lang="ru-RU" sz="3400" dirty="0" smtClean="0">
                <a:solidFill>
                  <a:srgbClr val="002346"/>
                </a:solidFill>
              </a:rPr>
              <a:t>В 2017 году было выявлено 972 "экстремиста". Больше всего их оказалось в Москве и Московской области - 48 и 47, в Красноярском крае - 44. В Татарстане и Дагестане выявлены по 28 причастных к экстремистским преступлениям, в Челябинской области - 26.</a:t>
            </a:r>
            <a:endParaRPr lang="ru-RU" sz="3400" dirty="0">
              <a:solidFill>
                <a:srgbClr val="002346"/>
              </a:solidFill>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476672"/>
            <a:ext cx="9144000" cy="6552728"/>
          </a:xfrm>
        </p:spPr>
        <p:txBody>
          <a:bodyPr>
            <a:normAutofit fontScale="55000" lnSpcReduction="20000"/>
          </a:bodyPr>
          <a:lstStyle/>
          <a:p>
            <a:pPr>
              <a:buNone/>
            </a:pPr>
            <a:r>
              <a:rPr lang="ru-RU" sz="3400" b="1" u="sng" dirty="0" smtClean="0">
                <a:solidFill>
                  <a:srgbClr val="C00000"/>
                </a:solidFill>
              </a:rPr>
              <a:t>По данным сайта «Портал правовой статистики</a:t>
            </a:r>
          </a:p>
          <a:p>
            <a:pPr>
              <a:buNone/>
            </a:pPr>
            <a:endParaRPr lang="ru-RU" b="1" u="sng" dirty="0" smtClean="0">
              <a:solidFill>
                <a:srgbClr val="C00000"/>
              </a:solidFill>
            </a:endParaRPr>
          </a:p>
          <a:p>
            <a:pPr>
              <a:buNone/>
            </a:pPr>
            <a:r>
              <a:rPr lang="ru-RU" sz="3800" b="1" dirty="0" smtClean="0">
                <a:solidFill>
                  <a:srgbClr val="002346"/>
                </a:solidFill>
              </a:rPr>
              <a:t>В 2017 году в России было зарегистрировано 1871 "преступление террористической направленности"</a:t>
            </a:r>
            <a:r>
              <a:rPr lang="ru-RU" sz="2900" dirty="0" smtClean="0">
                <a:solidFill>
                  <a:srgbClr val="002346"/>
                </a:solidFill>
              </a:rPr>
              <a:t> (террористический акт, вовлечение в совершение преступлений террористического характера или иное содействие их совершению, публичные призывы к осуществлению террористической деятельности или публичное оправдание терроризма, захват заложников, заведомо ложное сообщение о теракте, организация незаконного вооруженного формирования или участие в нем).</a:t>
            </a:r>
          </a:p>
          <a:p>
            <a:pPr>
              <a:buNone/>
            </a:pPr>
            <a:r>
              <a:rPr lang="ru-RU" dirty="0" smtClean="0">
                <a:solidFill>
                  <a:srgbClr val="002346"/>
                </a:solidFill>
              </a:rPr>
              <a:t> </a:t>
            </a:r>
          </a:p>
          <a:p>
            <a:r>
              <a:rPr lang="ru-RU" sz="3600" dirty="0" smtClean="0">
                <a:solidFill>
                  <a:srgbClr val="002346"/>
                </a:solidFill>
              </a:rPr>
              <a:t>Больше всего террористических преступлений выявлено в Дагестане - 531. Далее следуют Чечня (256) и Кабардино-Балкария (143). В Москве таких преступлений зарегистрировано 59, в Ингушетии - 67, в </a:t>
            </a:r>
            <a:r>
              <a:rPr lang="ru-RU" sz="3600" dirty="0" err="1" smtClean="0">
                <a:solidFill>
                  <a:srgbClr val="002346"/>
                </a:solidFill>
              </a:rPr>
              <a:t>Карачаево-Черкессии</a:t>
            </a:r>
            <a:r>
              <a:rPr lang="ru-RU" sz="3600" dirty="0" smtClean="0">
                <a:solidFill>
                  <a:srgbClr val="002346"/>
                </a:solidFill>
              </a:rPr>
              <a:t> - 57. В Крыму зафиксировано 1 преступление. </a:t>
            </a:r>
          </a:p>
          <a:p>
            <a:endParaRPr lang="ru-RU" sz="3600" dirty="0" smtClean="0">
              <a:solidFill>
                <a:srgbClr val="002346"/>
              </a:solidFill>
            </a:endParaRPr>
          </a:p>
          <a:p>
            <a:r>
              <a:rPr lang="ru-RU" sz="3600" dirty="0" smtClean="0">
                <a:solidFill>
                  <a:srgbClr val="002346"/>
                </a:solidFill>
              </a:rPr>
              <a:t>Число преступлений, связанных с терроризмом, сократилось на 16% по сравнению с 2016 годом (в 2016 году - 2227). Число людей, совершивших преступления террористического характера, увеличилось до 873 (с 653). Здесь лидируют Дагестан (257), Чечня (158), КБР (87) и Москва (39). На пятом и шестом местах оказались Татарстан (35) и Башкирия (31). </a:t>
            </a:r>
          </a:p>
          <a:p>
            <a:pPr>
              <a:buNone/>
            </a:pPr>
            <a:r>
              <a:rPr lang="ru-RU" dirty="0" smtClean="0">
                <a:solidFill>
                  <a:srgbClr val="002346"/>
                </a:solidFill>
              </a:rPr>
              <a:t/>
            </a:r>
            <a:br>
              <a:rPr lang="ru-RU" dirty="0" smtClean="0">
                <a:solidFill>
                  <a:srgbClr val="002346"/>
                </a:solidFill>
              </a:rPr>
            </a:br>
            <a:endParaRPr lang="ru-RU" dirty="0" smtClean="0">
              <a:solidFill>
                <a:srgbClr val="002346"/>
              </a:solidFill>
            </a:endParaRPr>
          </a:p>
          <a:p>
            <a:pPr>
              <a:buNone/>
            </a:pPr>
            <a:r>
              <a:rPr lang="ru-RU" sz="2600" b="1" dirty="0" smtClean="0">
                <a:solidFill>
                  <a:srgbClr val="002346"/>
                </a:solidFill>
              </a:rPr>
              <a:t>Источники:</a:t>
            </a:r>
            <a:endParaRPr lang="ru-RU" sz="2600" dirty="0" smtClean="0">
              <a:solidFill>
                <a:srgbClr val="002346"/>
              </a:solidFill>
            </a:endParaRPr>
          </a:p>
          <a:p>
            <a:r>
              <a:rPr lang="ru-RU" sz="2600" dirty="0" smtClean="0">
                <a:solidFill>
                  <a:srgbClr val="002346"/>
                </a:solidFill>
                <a:hlinkClick r:id="rId2" tooltip="Открыть в новом окне"/>
              </a:rPr>
              <a:t>Выявлено лиц, совершивших преступления экстремистской направленности</a:t>
            </a:r>
            <a:r>
              <a:rPr lang="ru-RU" sz="2600" dirty="0" smtClean="0">
                <a:solidFill>
                  <a:srgbClr val="002346"/>
                </a:solidFill>
              </a:rPr>
              <a:t> // Портал правовой статистики. Генеральная прокуратура РФ. 2018. 31 января. </a:t>
            </a:r>
          </a:p>
          <a:p>
            <a:r>
              <a:rPr lang="ru-RU" sz="2600" dirty="0" smtClean="0">
                <a:solidFill>
                  <a:srgbClr val="002346"/>
                </a:solidFill>
                <a:hlinkClick r:id="rId3" tooltip="Открыть в новом окне"/>
              </a:rPr>
              <a:t>Генпрокуратура: За год в России выявлено почти 1900 преступлений террористической направленности</a:t>
            </a:r>
            <a:r>
              <a:rPr lang="ru-RU" sz="2600" dirty="0" smtClean="0">
                <a:solidFill>
                  <a:srgbClr val="002346"/>
                </a:solidFill>
              </a:rPr>
              <a:t> // </a:t>
            </a:r>
            <a:r>
              <a:rPr lang="ru-RU" sz="2600" dirty="0" err="1" smtClean="0">
                <a:solidFill>
                  <a:srgbClr val="002346"/>
                </a:solidFill>
              </a:rPr>
              <a:t>Грани.ру</a:t>
            </a:r>
            <a:r>
              <a:rPr lang="ru-RU" sz="2600" dirty="0" smtClean="0">
                <a:solidFill>
                  <a:srgbClr val="002346"/>
                </a:solidFill>
              </a:rPr>
              <a:t>. 2018. 31 января. </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23528" y="620688"/>
            <a:ext cx="8363272" cy="5953848"/>
          </a:xfrm>
        </p:spPr>
        <p:txBody>
          <a:bodyPr>
            <a:normAutofit fontScale="47500" lnSpcReduction="20000"/>
          </a:bodyPr>
          <a:lstStyle/>
          <a:p>
            <a:r>
              <a:rPr lang="ru-RU" b="1" dirty="0" smtClean="0"/>
              <a:t>УК РФ Статья 282.3. Финансирование экстремистской деятельности</a:t>
            </a:r>
          </a:p>
          <a:p>
            <a:r>
              <a:rPr lang="ru-RU" dirty="0" smtClean="0"/>
              <a:t>(введена Федеральным </a:t>
            </a:r>
            <a:r>
              <a:rPr lang="ru-RU" dirty="0" smtClean="0">
                <a:hlinkClick r:id="rId2"/>
              </a:rPr>
              <a:t>законом</a:t>
            </a:r>
            <a:r>
              <a:rPr lang="ru-RU" dirty="0" smtClean="0"/>
              <a:t> от 28.06.2014 N 179-ФЗ)</a:t>
            </a:r>
          </a:p>
          <a:p>
            <a:r>
              <a:rPr lang="ru-RU" dirty="0" smtClean="0"/>
              <a:t> </a:t>
            </a:r>
          </a:p>
          <a:p>
            <a:r>
              <a:rPr lang="ru-RU" dirty="0" smtClean="0"/>
              <a:t>1. Предоставление или сбор средств либо оказание финансовых услуг, заведомо предназначенных для </a:t>
            </a:r>
            <a:r>
              <a:rPr lang="ru-RU" dirty="0" smtClean="0">
                <a:hlinkClick r:id="rId3"/>
              </a:rPr>
              <a:t>финансирования</a:t>
            </a:r>
            <a:r>
              <a:rPr lang="ru-RU" dirty="0" smtClean="0"/>
              <a:t> организации, подготовки и совершения хотя бы одного из преступлений экстремистской направленности либо для обеспечения деятельности </a:t>
            </a:r>
            <a:r>
              <a:rPr lang="ru-RU" dirty="0" smtClean="0">
                <a:hlinkClick r:id="rId3"/>
              </a:rPr>
              <a:t>экстремистского сообщества</a:t>
            </a:r>
            <a:r>
              <a:rPr lang="ru-RU" dirty="0" smtClean="0"/>
              <a:t> или экстремистской организации, -</a:t>
            </a:r>
          </a:p>
          <a:p>
            <a:r>
              <a:rPr lang="ru-RU" dirty="0" smtClean="0"/>
              <a:t>наказываются штрафом в размере от трехсот тысяч до семисот тысяч рублей или в размере заработной платы или иного дохода осужденного за период от двух до четырех лет, либо принудительными работами на срок от одного года до четырех лет с лишением права занимать определенные должности или заниматься определенной деятельностью на срок до трех лет или без такового и с ограничением свободы на срок до одного года, либо лишением свободы на срок от трех до восьми лет.</a:t>
            </a:r>
          </a:p>
          <a:p>
            <a:r>
              <a:rPr lang="ru-RU" dirty="0" smtClean="0"/>
              <a:t>(в ред. Федерального </a:t>
            </a:r>
            <a:r>
              <a:rPr lang="ru-RU" dirty="0" smtClean="0">
                <a:hlinkClick r:id="rId4"/>
              </a:rPr>
              <a:t>закона</a:t>
            </a:r>
            <a:r>
              <a:rPr lang="ru-RU" dirty="0" smtClean="0"/>
              <a:t> от 06.07.2016 N 375-ФЗ)</a:t>
            </a:r>
          </a:p>
          <a:p>
            <a:r>
              <a:rPr lang="ru-RU" dirty="0" smtClean="0"/>
              <a:t>(см. текст в предыдущей редакции)</a:t>
            </a:r>
          </a:p>
          <a:p>
            <a:r>
              <a:rPr lang="ru-RU" dirty="0" smtClean="0"/>
              <a:t>2. Те же деяния, совершенные лицом с использованием своего служебного положения, -</a:t>
            </a:r>
          </a:p>
          <a:p>
            <a:r>
              <a:rPr lang="ru-RU" dirty="0" smtClean="0"/>
              <a:t>наказываются штрафом в размере от трехсот тысяч до семисот тысяч рублей или в размере заработной платы или иного дохода осужденного за период от двух до четырех лет либо без такового, либо принудительными работами на срок от двух до пяти лет с лишением права занимать определенные должности или заниматься определенной деятельностью на срок до пяти лет или без такового и с ограничением свободы на срок от одного года до двух лет, либо лишением свободы на срок от пяти до десяти лет.</a:t>
            </a:r>
          </a:p>
          <a:p>
            <a:r>
              <a:rPr lang="ru-RU" dirty="0" smtClean="0"/>
              <a:t>(в ред. Федерального </a:t>
            </a:r>
            <a:r>
              <a:rPr lang="ru-RU" dirty="0" smtClean="0">
                <a:hlinkClick r:id="rId4"/>
              </a:rPr>
              <a:t>закона</a:t>
            </a:r>
            <a:r>
              <a:rPr lang="ru-RU" dirty="0" smtClean="0"/>
              <a:t> от 06.07.2016 N 375-ФЗ)</a:t>
            </a:r>
          </a:p>
          <a:p>
            <a:r>
              <a:rPr lang="ru-RU" dirty="0" smtClean="0"/>
              <a:t>(см. текст в предыдущей редакции)</a:t>
            </a:r>
          </a:p>
          <a:p>
            <a:r>
              <a:rPr lang="ru-RU" dirty="0" smtClean="0"/>
              <a:t>Примечание. Лицо, впервые совершившее преступление, предусмотренное настоящей статьей, освобождается от уголовной ответственности, если оно путем своевременного сообщения органам власти или иным образом способствовало предотвращению либо пресечению преступления, которое оно финансировало, а равно способствовало пресечению деятельности экстремистского сообщества или экстремистской организации, для обеспечения деятельности которых оно предоставляло или собирало средства либо оказывало финансовые услуги, если в его действиях не содержится иного состава преступления.</a:t>
            </a:r>
          </a:p>
          <a:p>
            <a:endParaRPr lang="ru-RU"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Городская">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Городская">
      <a:majorFont>
        <a:latin typeface="Trebuchet MS"/>
        <a:ea typeface=""/>
        <a:cs typeface=""/>
        <a:font script="Jpan" typeface="HGｺﾞｼｯｸM"/>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eorgia"/>
        <a:ea typeface=""/>
        <a:cs typeface=""/>
        <a:font script="Jpan" typeface="HG明朝B"/>
        <a:font script="Hang" typeface="맑은 고딕"/>
        <a:font script="Hans" typeface="宋体"/>
        <a:font script="Hant" typeface="新細明體"/>
        <a:font script="Arab" typeface="Arial"/>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Городская">
      <a:fillStyleLst>
        <a:solidFill>
          <a:schemeClr val="phClr"/>
        </a:solidFill>
        <a:gradFill rotWithShape="1">
          <a:gsLst>
            <a:gs pos="0">
              <a:schemeClr val="phClr">
                <a:tint val="1000"/>
                <a:satMod val="255000"/>
              </a:schemeClr>
            </a:gs>
            <a:gs pos="55000">
              <a:schemeClr val="phClr">
                <a:tint val="12000"/>
                <a:satMod val="255000"/>
              </a:schemeClr>
            </a:gs>
            <a:gs pos="100000">
              <a:schemeClr val="phClr">
                <a:tint val="45000"/>
                <a:satMod val="250000"/>
              </a:schemeClr>
            </a:gs>
          </a:gsLst>
          <a:path path="circle">
            <a:fillToRect l="-40000" t="-90000" r="140000" b="190000"/>
          </a:path>
        </a:gradFill>
        <a:gradFill rotWithShape="1">
          <a:gsLst>
            <a:gs pos="0">
              <a:schemeClr val="phClr">
                <a:tint val="43000"/>
                <a:satMod val="165000"/>
              </a:schemeClr>
            </a:gs>
            <a:gs pos="55000">
              <a:schemeClr val="phClr">
                <a:tint val="83000"/>
                <a:satMod val="155000"/>
              </a:schemeClr>
            </a:gs>
            <a:gs pos="100000">
              <a:schemeClr val="phClr">
                <a:shade val="85000"/>
              </a:schemeClr>
            </a:gs>
          </a:gsLst>
          <a:path path="circle">
            <a:fillToRect l="-40000" t="-90000" r="140000" b="190000"/>
          </a:path>
        </a:gradFill>
      </a:fillStyleLst>
      <a:lnStyleLst>
        <a:ln w="9525" cap="flat" cmpd="sng" algn="ctr">
          <a:solidFill>
            <a:schemeClr val="phClr"/>
          </a:solidFill>
          <a:prstDash val="solid"/>
        </a:ln>
        <a:ln w="19050" cap="flat" cmpd="sng" algn="ctr">
          <a:solidFill>
            <a:schemeClr val="phClr"/>
          </a:solidFill>
          <a:prstDash val="solid"/>
        </a:ln>
        <a:ln w="31750" cap="flat" cmpd="sng" algn="ctr">
          <a:solidFill>
            <a:schemeClr val="phClr"/>
          </a:solidFill>
          <a:prstDash val="solid"/>
        </a:ln>
      </a:lnStyleLst>
      <a:effectStyleLst>
        <a:effectStyle>
          <a:effectLst>
            <a:outerShdw blurRad="51500" dist="25400" dir="5400000" rotWithShape="0">
              <a:srgbClr val="000000">
                <a:alpha val="40000"/>
              </a:srgbClr>
            </a:outerShdw>
          </a:effectLst>
        </a:effectStyle>
        <a:effectStyle>
          <a:effectLst>
            <a:outerShdw blurRad="50800" dist="25400" dir="5400000" rotWithShape="0">
              <a:srgbClr val="000000">
                <a:alpha val="4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flat" dir="t">
              <a:rot lat="0" lon="0" rev="20040000"/>
            </a:lightRig>
          </a:scene3d>
          <a:sp3d contourW="12700" prstMaterial="dkEdge">
            <a:bevelT w="25400" h="38100" prst="convex"/>
            <a:contourClr>
              <a:schemeClr val="phClr">
                <a:satMod val="115000"/>
              </a:schemeClr>
            </a:contourClr>
          </a:sp3d>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Urban</Template>
  <TotalTime>1221</TotalTime>
  <Words>1283</Words>
  <Application>Microsoft Office PowerPoint</Application>
  <PresentationFormat>Экран (4:3)</PresentationFormat>
  <Paragraphs>145</Paragraphs>
  <Slides>32</Slides>
  <Notes>2</Notes>
  <HiddenSlides>0</HiddenSlides>
  <MMClips>0</MMClips>
  <ScaleCrop>false</ScaleCrop>
  <HeadingPairs>
    <vt:vector size="4" baseType="variant">
      <vt:variant>
        <vt:lpstr>Тема</vt:lpstr>
      </vt:variant>
      <vt:variant>
        <vt:i4>1</vt:i4>
      </vt:variant>
      <vt:variant>
        <vt:lpstr>Заголовки слайдов</vt:lpstr>
      </vt:variant>
      <vt:variant>
        <vt:i4>32</vt:i4>
      </vt:variant>
    </vt:vector>
  </HeadingPairs>
  <TitlesOfParts>
    <vt:vector size="33" baseType="lpstr">
      <vt:lpstr>Городская</vt:lpstr>
      <vt:lpstr>  Асоциальное поведение студента – это угроза  его профессиональной карьере</vt:lpstr>
      <vt:lpstr>План</vt:lpstr>
      <vt:lpstr>Слайд 3</vt:lpstr>
      <vt:lpstr>Стратегия противодействия экстремизму  в Российской Федерации до 2025 года (утв. Президентом РФ 28 ноября 2014 г. N Пр-2753)</vt:lpstr>
      <vt:lpstr>Стратегия противодействия экстремизму в Российской Федерации до 2025 года ОСНОВНЫЕ ЗАДАЧИ,  НАПРАВЛЕНИЯ РАБОТЫ</vt:lpstr>
      <vt:lpstr>Стратегия противодействия экстремизму в Российской Федерации до 2025 года ОСНОВНЫЕ ЗАДАЧИ,  НАПРАВЛЕНИЯ РАБОТЫ</vt:lpstr>
      <vt:lpstr>Слайд 7</vt:lpstr>
      <vt:lpstr>Интернет   как  основная  среда  проявления   экстремизма</vt:lpstr>
      <vt:lpstr>84% молодых людей пришли в ряды террористической организаций посредством сети Интернет;  47% обратили внимание на материалы (видео и текст), размещенные онлайн;  41% присягнули на верность ИГИЛ онлайн;  19% пользовались онлайн-инструкциями при подготовке теракта (изготовление самодельных взрывных устройств и бомб).</vt:lpstr>
      <vt:lpstr>Уголовный кодекс</vt:lpstr>
      <vt:lpstr>Кодекс об административных правонарушениях также регулирует вопросы, связанные с экстремистской деятельностью</vt:lpstr>
      <vt:lpstr>Кодекс об административных правонарушениях также регулирует вопросы, связанные с экстремистской деятельностью</vt:lpstr>
      <vt:lpstr>Кодекс об административных правонарушениях также регулирует вопросы, связанные с экстремистской деятельностью</vt:lpstr>
      <vt:lpstr>ФЕДЕРАЛЬНЫЙ СПИСОК  ЭКСТРЕМИСТСКИХ МАТЕРИАЛОВ  Сайт: Министерства юстиции РФ </vt:lpstr>
      <vt:lpstr>Слайд 15</vt:lpstr>
      <vt:lpstr>Слайд 16</vt:lpstr>
      <vt:lpstr>ОТВЕТСТВЕННОСТЬ  ЗА НЕЗАКОННОЕ УПОТРЕБЛЕНИЕ  и РАСПРОСТРАНЕНИЕ НАРКОТИКОВ  АДМИНИСТРАТИВНАЯ ОТВЕТСТВЕННОСТЬ </vt:lpstr>
      <vt:lpstr>Слайд 18</vt:lpstr>
      <vt:lpstr>Слайд 19</vt:lpstr>
      <vt:lpstr>ОТВЕТСТВЕННОСТЬ  ЗА НЕЗАКОННОЕ УПОТРЕБЛЕНИЕ  и РАСПРОСТРАНЕНИЕ НАРКОТИКОВ    УГОЛОВНАЯ ОТВЕТСТВЕННОСТЬ   </vt:lpstr>
      <vt:lpstr>Слайд 21</vt:lpstr>
      <vt:lpstr>Слайд 22</vt:lpstr>
      <vt:lpstr>Слайд 23</vt:lpstr>
      <vt:lpstr>Слайд 24</vt:lpstr>
      <vt:lpstr>Сайт Роспотребнадзора</vt:lpstr>
      <vt:lpstr>Слайд 26</vt:lpstr>
      <vt:lpstr>Слайд 27</vt:lpstr>
      <vt:lpstr>Слайд 28</vt:lpstr>
      <vt:lpstr>Благодарю  за внимание!  </vt:lpstr>
      <vt:lpstr>Слайд 30</vt:lpstr>
      <vt:lpstr>Слайд 31</vt:lpstr>
      <vt:lpstr>Слайд 32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Rectorat-5</dc:creator>
  <cp:lastModifiedBy>User</cp:lastModifiedBy>
  <cp:revision>138</cp:revision>
  <dcterms:created xsi:type="dcterms:W3CDTF">2017-02-28T12:42:20Z</dcterms:created>
  <dcterms:modified xsi:type="dcterms:W3CDTF">2020-08-12T06:00:31Z</dcterms:modified>
</cp:coreProperties>
</file>